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84" r:id="rId5"/>
    <p:sldId id="285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2" r:id="rId14"/>
    <p:sldId id="266" r:id="rId15"/>
    <p:sldId id="267" r:id="rId16"/>
    <p:sldId id="268" r:id="rId17"/>
    <p:sldId id="269" r:id="rId18"/>
    <p:sldId id="280" r:id="rId19"/>
    <p:sldId id="270" r:id="rId20"/>
    <p:sldId id="271" r:id="rId21"/>
    <p:sldId id="272" r:id="rId22"/>
    <p:sldId id="286" r:id="rId23"/>
    <p:sldId id="282" r:id="rId24"/>
    <p:sldId id="287" r:id="rId25"/>
    <p:sldId id="274" r:id="rId26"/>
    <p:sldId id="276" r:id="rId27"/>
    <p:sldId id="277" r:id="rId28"/>
    <p:sldId id="279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9D06-FDD3-477E-B642-AFC0D7517715}" type="datetimeFigureOut">
              <a:rPr lang="en-US" smtClean="0"/>
              <a:pPr/>
              <a:t>9/15/2016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793F-9F89-4E02-97D1-C327CE0FC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inkuknow.co.uk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philip.martinez@york.gov.uk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Bienvenidos</a:t>
            </a:r>
            <a:r>
              <a:rPr lang="en-GB" dirty="0" smtClean="0"/>
              <a:t> al </a:t>
            </a:r>
            <a:r>
              <a:rPr lang="en-GB" dirty="0" err="1" smtClean="0"/>
              <a:t>año</a:t>
            </a:r>
            <a:r>
              <a:rPr lang="en-GB" dirty="0" smtClean="0"/>
              <a:t> </a:t>
            </a:r>
            <a:r>
              <a:rPr lang="en-GB" dirty="0" err="1" smtClean="0"/>
              <a:t>seis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It’s OK not to know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An exciting year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Greater responsibility for their learning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Please ask questions</a:t>
            </a:r>
          </a:p>
          <a:p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Plenty for the children to get involved in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Curriculum arranged around themes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PE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Hockey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Frisbee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Volleyball hopefully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Dance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Gym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Striking and fielding games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Athletics</a:t>
            </a: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PE is Tuesday and Thursday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Please ensure FULL kit is in school through the week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PE kit is white T-shirt, dark shorts, socks and pumps or trainers. No part of the school uniform should be worn as part of the PE kit, as this is unhygienic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 tracksuit and a water bottle is very advisable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Jewellery should not be worn. Please don’t get ears pierced in the school year</a:t>
            </a:r>
          </a:p>
          <a:p>
            <a:endParaRPr lang="en-GB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Computing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Scratch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Video editing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Coding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E-Safety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Kids are such whizzes on the computer, the Y6 curriculum is being updated as we go along! 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Scratch can be downloaded and experimented with at home. Much of the coding can be experimented on at home too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Sites available to learn about e-safety as a child and as a parent</a:t>
            </a:r>
          </a:p>
          <a:p>
            <a:pPr algn="ctr">
              <a:buNone/>
            </a:pPr>
            <a:r>
              <a:rPr lang="en-GB" i="1" dirty="0" smtClean="0">
                <a:solidFill>
                  <a:srgbClr val="7030A0"/>
                </a:solidFill>
                <a:hlinkClick r:id="rId2"/>
              </a:rPr>
              <a:t>http://www.thinkuknow.co.uk/</a:t>
            </a:r>
            <a:endParaRPr lang="en-GB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Art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People In Action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Portraits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Landscapes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Taught by Mrs. Lockwood on a Monday afternoon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However good or bad an artist you are you can always give your children tips on how to draw, be it copying, or using circles and sticks to get proportions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DT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Shelters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Electrical DT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Cushion making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Taught by Mrs. Lockwood on a Monday afternoon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There may need to be a little outlay on your behalf when it comes to batteries and fabrics for the later projects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RE</a:t>
            </a:r>
          </a:p>
          <a:p>
            <a:r>
              <a:rPr lang="en-GB" dirty="0">
                <a:solidFill>
                  <a:srgbClr val="FF0000"/>
                </a:solidFill>
              </a:rPr>
              <a:t>Justice and Freedom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Christmas Words and Images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Religious Places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Hope (Easter)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>
                <a:solidFill>
                  <a:srgbClr val="FF0000"/>
                </a:solidFill>
              </a:rPr>
              <a:t>tories and Songs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Journey </a:t>
            </a:r>
            <a:r>
              <a:rPr lang="en-GB" dirty="0">
                <a:solidFill>
                  <a:srgbClr val="FF0000"/>
                </a:solidFill>
              </a:rPr>
              <a:t>of Life</a:t>
            </a:r>
          </a:p>
          <a:p>
            <a:endParaRPr lang="en-GB" i="1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Taught by Mrs. Lockwood on a Monday afternoon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 chance to learn about a range of religions, and also a lot about their own beliefs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Discuss their RE lessons and promote a sense of openness , respect and understanding of other faiths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Spanish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School subjects, describing your day and giving opinions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Food and drink and ordering in restaurants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Sports and hobbies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Building on the basics they learnt last year – family, times and dates, colours, animals, towns and countries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Ask your children to teach you! Why not adopt some phrases to use around the house?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Download </a:t>
            </a:r>
            <a:r>
              <a:rPr lang="en-GB" i="1" dirty="0" err="1" smtClean="0">
                <a:solidFill>
                  <a:srgbClr val="7030A0"/>
                </a:solidFill>
              </a:rPr>
              <a:t>Duolingo</a:t>
            </a:r>
            <a:r>
              <a:rPr lang="en-GB" i="1" dirty="0" smtClean="0">
                <a:solidFill>
                  <a:srgbClr val="7030A0"/>
                </a:solidFill>
              </a:rPr>
              <a:t> app – helps you pick up the language very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PHSCE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We’ll learn primarily about alcohol, smoking and solvents, and combating peer encouragement.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Sex Education will take place in the summer term as part of science curriculum</a:t>
            </a:r>
            <a:endParaRPr lang="en-GB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and 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Don’t do it in Y6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I’m sure they know enough already...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English and Maths - SATs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Reading test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Grammar and Punctuation test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Spelling test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Maths </a:t>
            </a:r>
            <a:r>
              <a:rPr lang="en-GB" dirty="0">
                <a:solidFill>
                  <a:srgbClr val="FF0000"/>
                </a:solidFill>
              </a:rPr>
              <a:t>is now ARITHMETIC for 30 minutes </a:t>
            </a:r>
            <a:r>
              <a:rPr lang="en-GB" dirty="0" err="1">
                <a:solidFill>
                  <a:srgbClr val="FF0000"/>
                </a:solidFill>
              </a:rPr>
              <a:t>inc</a:t>
            </a:r>
            <a:r>
              <a:rPr lang="en-GB" dirty="0">
                <a:solidFill>
                  <a:srgbClr val="FF0000"/>
                </a:solidFill>
              </a:rPr>
              <a:t> long multiplication and long </a:t>
            </a:r>
            <a:r>
              <a:rPr lang="en-GB" dirty="0" smtClean="0">
                <a:solidFill>
                  <a:srgbClr val="FF0000"/>
                </a:solidFill>
              </a:rPr>
              <a:t>division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Paper 2 and 3 are reasoning tests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SATs will be Monday </a:t>
            </a:r>
            <a:r>
              <a:rPr lang="en-GB" dirty="0">
                <a:solidFill>
                  <a:srgbClr val="FF0000"/>
                </a:solidFill>
              </a:rPr>
              <a:t>8</a:t>
            </a:r>
            <a:r>
              <a:rPr lang="en-GB" dirty="0" smtClean="0">
                <a:solidFill>
                  <a:srgbClr val="FF0000"/>
                </a:solidFill>
              </a:rPr>
              <a:t> May 2017 for whole week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They changed them last year.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New marking scheme, much more rigorous, on tougher new curriculum (WOO!)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Please don’t use tests from the past few years, as I will do so in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Dedicated reading session every week teaching to the class, and related work through the week</a:t>
            </a:r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7030A0"/>
                </a:solidFill>
              </a:rPr>
              <a:t>Focus on understanding and comprehension, opinions, finding evidence and analysing why the writer has written in a certain </a:t>
            </a:r>
            <a:r>
              <a:rPr lang="en-GB" dirty="0" smtClean="0">
                <a:solidFill>
                  <a:srgbClr val="7030A0"/>
                </a:solidFill>
              </a:rPr>
              <a:t>way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Much more emphasis on vocabulary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Encourage your children to ask about words they don’t understand</a:t>
            </a:r>
            <a:endParaRPr lang="en-GB" i="1" dirty="0">
              <a:solidFill>
                <a:srgbClr val="7030A0"/>
              </a:solidFill>
            </a:endParaRPr>
          </a:p>
          <a:p>
            <a:endParaRPr lang="en-GB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Clustered around themes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Greater emphasis on spelling, grammar and punctuation, written mathematical methods, times tables and more complicated work on fractions</a:t>
            </a:r>
          </a:p>
        </p:txBody>
      </p:sp>
    </p:spTree>
    <p:extLst>
      <p:ext uri="{BB962C8B-B14F-4D97-AF65-F5344CB8AC3E}">
        <p14:creationId xmlns:p14="http://schemas.microsoft.com/office/powerpoint/2010/main" val="22876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Important that they read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Then, important that they are being challenged in what they read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Then, important they are reading a range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Book Fair – 18</a:t>
            </a:r>
            <a:r>
              <a:rPr lang="en-GB" baseline="30000" dirty="0" smtClean="0">
                <a:solidFill>
                  <a:srgbClr val="FF0000"/>
                </a:solidFill>
              </a:rPr>
              <a:t>th</a:t>
            </a:r>
            <a:r>
              <a:rPr lang="en-GB" dirty="0" smtClean="0">
                <a:solidFill>
                  <a:srgbClr val="FF0000"/>
                </a:solidFill>
              </a:rPr>
              <a:t> – 21</a:t>
            </a:r>
            <a:r>
              <a:rPr lang="en-GB" baseline="30000" dirty="0" smtClean="0">
                <a:solidFill>
                  <a:srgbClr val="FF0000"/>
                </a:solidFill>
              </a:rPr>
              <a:t>st</a:t>
            </a:r>
            <a:r>
              <a:rPr lang="en-GB" dirty="0" smtClean="0">
                <a:solidFill>
                  <a:srgbClr val="FF0000"/>
                </a:solidFill>
              </a:rPr>
              <a:t> October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We encourage a range of reading and keep an eye on the reading choices they are making.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Please talk to your child about the books they are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Groupings varied from lesson to lesson at times to deal with specific targets and issues in an individual child’s writing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Important for them to know the purpose of their writing, and who they are writing to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Important for them to know how to add extra detail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We opt for the try a better word first, rather than fret about spelling too much. Then we (they) fix the spelling!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Spellings tested weekly, which they’ll work on in class, but should also bring home. They receive them on Friday then tested on the following Friday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Different genres of stories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Different types of text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Parts of speech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Vigilant with punctuation and spelling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Encourage them to write at home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Link to reading (</a:t>
            </a:r>
            <a:r>
              <a:rPr lang="en-GB" i="1" dirty="0" err="1" smtClean="0">
                <a:solidFill>
                  <a:srgbClr val="7030A0"/>
                </a:solidFill>
              </a:rPr>
              <a:t>e.g</a:t>
            </a:r>
            <a:r>
              <a:rPr lang="en-GB" i="1" dirty="0" smtClean="0">
                <a:solidFill>
                  <a:srgbClr val="7030A0"/>
                </a:solidFill>
              </a:rPr>
              <a:t> if they don’t read or do recipes they will struggle to write them independently)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Spellings done as activity then tested in dictation. Encourage them to use the spellings they are learning…otherwise there is no point learning them!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Spellings tested weekly, which they’ll work on in class, but should also bring home. They receive them on Friday then tested on the following Friday</a:t>
            </a:r>
          </a:p>
          <a:p>
            <a:r>
              <a:rPr lang="en-GB" i="1" dirty="0">
                <a:solidFill>
                  <a:srgbClr val="7030A0"/>
                </a:solidFill>
              </a:rPr>
              <a:t>Spellings done as activity then tested in dictation. Encourage them to use the spellings they are learning…otherwise there is no point learning them!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Example national curriculum Y3/4 words</a:t>
            </a:r>
          </a:p>
          <a:p>
            <a:r>
              <a:rPr lang="en-GB" dirty="0"/>
              <a:t>a</a:t>
            </a:r>
            <a:r>
              <a:rPr lang="en-GB" dirty="0" smtClean="0"/>
              <a:t>ctually, believe, business, certain, decide, knowledge, medicine, notice, particular, possession</a:t>
            </a:r>
          </a:p>
          <a:p>
            <a:endParaRPr lang="en-GB" dirty="0"/>
          </a:p>
          <a:p>
            <a:r>
              <a:rPr lang="en-GB" dirty="0" smtClean="0"/>
              <a:t>Example </a:t>
            </a:r>
            <a:r>
              <a:rPr lang="en-GB" dirty="0"/>
              <a:t>national curriculum </a:t>
            </a:r>
            <a:r>
              <a:rPr lang="en-GB" dirty="0" smtClean="0"/>
              <a:t>Y5/6 words</a:t>
            </a:r>
          </a:p>
          <a:p>
            <a:r>
              <a:rPr lang="en-GB" dirty="0"/>
              <a:t>c</a:t>
            </a:r>
            <a:r>
              <a:rPr lang="en-GB" dirty="0" smtClean="0"/>
              <a:t>uriosity, disastrous, especially, familiar, guarantee, relevant, secretary, stomach, temperature, vehicle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 Write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Target based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Writing session often preceded by ideas session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Brief general marking then chance to re-draft themselves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Detailed marking linked to key features assessed in end of year teacher assessments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Key areas that they fall down on are: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Spelling, punctuation, connectives, sentence openers and quality of vocabulary (VCOP)</a:t>
            </a:r>
          </a:p>
        </p:txBody>
      </p:sp>
    </p:spTree>
    <p:extLst>
      <p:ext uri="{BB962C8B-B14F-4D97-AF65-F5344CB8AC3E}">
        <p14:creationId xmlns:p14="http://schemas.microsoft.com/office/powerpoint/2010/main" val="4178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 and punctuation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An increased emphasis from the government on the use of correct  grammar, which our children are generally very competent with (punctuation not so much…)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But also on the knowledge of the terms related to grammar and punctuation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For instance, children will need to know: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Relative clauses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The different uses of modal verbs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Active and passive voice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Brackets, dashes, colons, semi-colons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Subjunctive form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Determiners and articles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Present perfect and past </a:t>
            </a:r>
            <a:r>
              <a:rPr lang="en-GB" dirty="0">
                <a:solidFill>
                  <a:srgbClr val="7030A0"/>
                </a:solidFill>
              </a:rPr>
              <a:t>progressive </a:t>
            </a:r>
            <a:r>
              <a:rPr lang="en-GB" dirty="0" smtClean="0">
                <a:solidFill>
                  <a:srgbClr val="7030A0"/>
                </a:solidFill>
              </a:rPr>
              <a:t>tense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The </a:t>
            </a:r>
            <a:r>
              <a:rPr lang="en-GB" dirty="0">
                <a:solidFill>
                  <a:srgbClr val="7030A0"/>
                </a:solidFill>
              </a:rPr>
              <a:t>difference between subordinating conjunctions, co-ordinating conjunctions  and prepositions</a:t>
            </a:r>
          </a:p>
          <a:p>
            <a:endParaRPr lang="en-GB" dirty="0" smtClean="0">
              <a:solidFill>
                <a:srgbClr val="7030A0"/>
              </a:solidFill>
            </a:endParaRPr>
          </a:p>
          <a:p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8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Initial emphasis on securing four rules of number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Times Table Challenge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Big emphasis on applying calculation skills; it is essential to secure number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Differentiated groups where a need is identified; lots of independent and collaborative working; challenges and games; teacher guided work; stripping ideas right back before building them up to the highest level quickly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New maths curriculum in Year 6 is close to old KS3 curriculum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It’s no good being able to calculate if you can’t use it – look for those who can to experience maths in a variety of different ways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It’s no good trying to use it, if you can’t calculate it – strip it right back for those who struggle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Increased emphasis on specific calculation methods in new curriculum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Reading every day – with or without you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Ordinarily, Maths and English will be given out (or assigned on </a:t>
            </a:r>
            <a:r>
              <a:rPr lang="en-GB" dirty="0" err="1" smtClean="0">
                <a:solidFill>
                  <a:srgbClr val="FF0000"/>
                </a:solidFill>
              </a:rPr>
              <a:t>MyMaths</a:t>
            </a:r>
            <a:r>
              <a:rPr lang="en-GB" dirty="0" smtClean="0">
                <a:solidFill>
                  <a:srgbClr val="FF0000"/>
                </a:solidFill>
              </a:rPr>
              <a:t>) on Friday to be handed in by Tuesday at the latest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Often English is preparatory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i="1" dirty="0" smtClean="0">
                <a:solidFill>
                  <a:srgbClr val="7030A0"/>
                </a:solidFill>
              </a:rPr>
              <a:t>Practice quick-fire times tables, but also the application of this (</a:t>
            </a:r>
            <a:r>
              <a:rPr lang="en-GB" i="1" dirty="0" err="1" smtClean="0">
                <a:solidFill>
                  <a:srgbClr val="7030A0"/>
                </a:solidFill>
              </a:rPr>
              <a:t>e.g</a:t>
            </a:r>
            <a:r>
              <a:rPr lang="en-GB" i="1" dirty="0" smtClean="0">
                <a:solidFill>
                  <a:srgbClr val="7030A0"/>
                </a:solidFill>
              </a:rPr>
              <a:t> if 3x7 is 21 what is 30 x 7 or 0.3 x 7) 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Feel free to help your child, and also please write in their work to say how you think they got on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Please take a look at the standard of work they are handing in – if anything it is the biggest wind-up of my week!- and any comments that they may receive</a:t>
            </a:r>
            <a:endParaRPr lang="en-GB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Please write in their homework book, regarding how they have managed, particularly if too easy or too hard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 lot of the time what they have managed in class is sometimes ‘too difficult’ once they get home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Some homework will be revising; some will be preparing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Before you ask, yes Y6 children are always like that when it comes to homework.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Please encourage them to complete it as early as possible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Please encourage them to ask me if they need help, and as early as possible with that too! Despite the fact I tell them all and every year they still worry about asking because they think I will bite their head off (contrary to popular opinion, I am actually quite nice)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They will be asked to stay in to do incomplete homework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Home-school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Come and see me –Tuesdays and Thursdays are best straight after school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Make an appointment – other days are possible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E-mail me at school - </a:t>
            </a:r>
            <a:r>
              <a:rPr lang="en-GB" dirty="0">
                <a:solidFill>
                  <a:srgbClr val="FF0000"/>
                </a:solidFill>
              </a:rPr>
              <a:t>even if it is just to give me your e-mail so I can contact you 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philip.martinez@york.gov.uk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Phone school 552910 and I’ll get back to you when I’m free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Look on the website in the Y6 section for what the children are up to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We need to keep in touch before concerns become problems. This worked really well with parents last year.</a:t>
            </a:r>
          </a:p>
          <a:p>
            <a:r>
              <a:rPr lang="en-GB" b="1" i="1" u="sng" dirty="0" smtClean="0">
                <a:solidFill>
                  <a:srgbClr val="7030A0"/>
                </a:solidFill>
              </a:rPr>
              <a:t>Parents Evening dates 18</a:t>
            </a:r>
            <a:r>
              <a:rPr lang="en-GB" b="1" i="1" u="sng" baseline="30000" dirty="0" smtClean="0">
                <a:solidFill>
                  <a:srgbClr val="7030A0"/>
                </a:solidFill>
              </a:rPr>
              <a:t>th</a:t>
            </a:r>
            <a:r>
              <a:rPr lang="en-GB" b="1" i="1" u="sng" dirty="0" smtClean="0">
                <a:solidFill>
                  <a:srgbClr val="7030A0"/>
                </a:solidFill>
              </a:rPr>
              <a:t> and 19</a:t>
            </a:r>
            <a:r>
              <a:rPr lang="en-GB" b="1" i="1" u="sng" baseline="30000" dirty="0" smtClean="0">
                <a:solidFill>
                  <a:srgbClr val="7030A0"/>
                </a:solidFill>
              </a:rPr>
              <a:t>th</a:t>
            </a:r>
            <a:r>
              <a:rPr lang="en-GB" b="1" i="1" u="sng" dirty="0" smtClean="0">
                <a:solidFill>
                  <a:srgbClr val="7030A0"/>
                </a:solidFill>
              </a:rPr>
              <a:t> October and probably  also in February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Finally, he’s stopped talking...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else would you like to know?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Please do ask questions, as it is an important skill that we encourage in your children!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And keep asking questions of me during the year </a:t>
            </a:r>
            <a:endParaRPr lang="en-GB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SUPERHEROES</a:t>
            </a:r>
          </a:p>
          <a:p>
            <a:pPr marL="0" indent="0">
              <a:buNone/>
            </a:pPr>
            <a:r>
              <a:rPr lang="en-GB" dirty="0" smtClean="0"/>
              <a:t>Could the X-Men really exist?</a:t>
            </a:r>
          </a:p>
          <a:p>
            <a:r>
              <a:rPr lang="en-GB" dirty="0" smtClean="0"/>
              <a:t>evolution in science, </a:t>
            </a:r>
          </a:p>
          <a:p>
            <a:r>
              <a:rPr lang="en-GB" dirty="0"/>
              <a:t>c</a:t>
            </a:r>
            <a:r>
              <a:rPr lang="en-GB" dirty="0" smtClean="0"/>
              <a:t>limate zones in </a:t>
            </a:r>
            <a:r>
              <a:rPr lang="en-GB" dirty="0" err="1" smtClean="0"/>
              <a:t>geog</a:t>
            </a:r>
            <a:endParaRPr lang="en-GB" dirty="0" smtClean="0"/>
          </a:p>
          <a:p>
            <a:r>
              <a:rPr lang="en-GB" dirty="0" smtClean="0"/>
              <a:t>people in action in Art,</a:t>
            </a:r>
          </a:p>
          <a:p>
            <a:r>
              <a:rPr lang="en-GB" dirty="0" smtClean="0"/>
              <a:t>superhero video game creation in ICT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Who was the most heroic king or queen?</a:t>
            </a:r>
          </a:p>
          <a:p>
            <a:r>
              <a:rPr lang="en-GB" dirty="0"/>
              <a:t>m</a:t>
            </a:r>
            <a:r>
              <a:rPr lang="en-GB" dirty="0" smtClean="0"/>
              <a:t>onarchy in history</a:t>
            </a:r>
          </a:p>
          <a:p>
            <a:r>
              <a:rPr lang="en-GB" dirty="0"/>
              <a:t>b</a:t>
            </a:r>
            <a:r>
              <a:rPr lang="en-GB" dirty="0" smtClean="0"/>
              <a:t>iographies in English</a:t>
            </a:r>
          </a:p>
        </p:txBody>
      </p:sp>
    </p:spTree>
    <p:extLst>
      <p:ext uri="{BB962C8B-B14F-4D97-AF65-F5344CB8AC3E}">
        <p14:creationId xmlns:p14="http://schemas.microsoft.com/office/powerpoint/2010/main" val="175436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IT’S ALIVE</a:t>
            </a:r>
          </a:p>
          <a:p>
            <a:r>
              <a:rPr lang="en-GB" dirty="0"/>
              <a:t>e</a:t>
            </a:r>
            <a:r>
              <a:rPr lang="en-GB" dirty="0" smtClean="0"/>
              <a:t>lectricity and the importance of raw materials in science and geography</a:t>
            </a:r>
          </a:p>
          <a:p>
            <a:r>
              <a:rPr lang="en-GB" dirty="0" smtClean="0"/>
              <a:t>electrical DT</a:t>
            </a:r>
          </a:p>
          <a:p>
            <a:r>
              <a:rPr lang="en-GB" dirty="0" smtClean="0"/>
              <a:t>Easter story in 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i="1" dirty="0"/>
              <a:t>h</a:t>
            </a:r>
            <a:r>
              <a:rPr lang="en-GB" i="1" dirty="0" smtClean="0"/>
              <a:t>orror</a:t>
            </a:r>
            <a:r>
              <a:rPr lang="en-GB" dirty="0" smtClean="0"/>
              <a:t> theme in English and developing through dance and computing</a:t>
            </a:r>
          </a:p>
          <a:p>
            <a:r>
              <a:rPr lang="en-GB" dirty="0"/>
              <a:t>w</a:t>
            </a:r>
            <a:r>
              <a:rPr lang="en-GB" dirty="0" smtClean="0"/>
              <a:t>orking in parallel and series in gym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5161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 smtClean="0"/>
              <a:t>TO INFINITY AND BEYOND</a:t>
            </a:r>
          </a:p>
          <a:p>
            <a:r>
              <a:rPr lang="en-GB" dirty="0" smtClean="0"/>
              <a:t>History – from bomb craters to moon craters</a:t>
            </a:r>
          </a:p>
          <a:p>
            <a:r>
              <a:rPr lang="en-GB" dirty="0" smtClean="0"/>
              <a:t>Earth and beyond in science</a:t>
            </a:r>
          </a:p>
          <a:p>
            <a:r>
              <a:rPr lang="en-GB" dirty="0" smtClean="0"/>
              <a:t>Coding – the language of the future in computing and maths</a:t>
            </a:r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Life, death and creation in RE</a:t>
            </a:r>
          </a:p>
          <a:p>
            <a:r>
              <a:rPr lang="en-GB" dirty="0" smtClean="0"/>
              <a:t>OS maps and landscapes in geography and art</a:t>
            </a:r>
          </a:p>
          <a:p>
            <a:r>
              <a:rPr lang="en-GB" dirty="0"/>
              <a:t>t</a:t>
            </a:r>
            <a:r>
              <a:rPr lang="en-GB" dirty="0" smtClean="0"/>
              <a:t>ransition to secondary school</a:t>
            </a:r>
          </a:p>
        </p:txBody>
      </p:sp>
    </p:spTree>
    <p:extLst>
      <p:ext uri="{BB962C8B-B14F-4D97-AF65-F5344CB8AC3E}">
        <p14:creationId xmlns:p14="http://schemas.microsoft.com/office/powerpoint/2010/main" val="340930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Science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Classification of living things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Evolution and inheritance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Electricity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Earth and Space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Changes in humans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Trialling new ideas to keep the children excited, stimulated and to give a sense of awe and wonder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Mix practical with factual and ability to write up experiments and conclusions</a:t>
            </a:r>
          </a:p>
          <a:p>
            <a:r>
              <a:rPr lang="en-GB" dirty="0">
                <a:solidFill>
                  <a:srgbClr val="7030A0"/>
                </a:solidFill>
              </a:rPr>
              <a:t>Visit to  Boggle Hole – Friday 7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July to Tuesday 11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July 2017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Look for ways to link their learning to what you see around you </a:t>
            </a:r>
            <a:r>
              <a:rPr lang="en-GB" i="1" dirty="0" err="1" smtClean="0">
                <a:solidFill>
                  <a:srgbClr val="7030A0"/>
                </a:solidFill>
              </a:rPr>
              <a:t>e.g</a:t>
            </a:r>
            <a:r>
              <a:rPr lang="en-GB" i="1" dirty="0" smtClean="0">
                <a:solidFill>
                  <a:srgbClr val="7030A0"/>
                </a:solidFill>
              </a:rPr>
              <a:t> baking, woodland walks, driving</a:t>
            </a:r>
            <a:endParaRPr lang="en-GB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History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 Monarchy from 1066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 Modern World including WWII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Promote empathy and </a:t>
            </a:r>
            <a:r>
              <a:rPr lang="en-GB" dirty="0" smtClean="0">
                <a:solidFill>
                  <a:srgbClr val="7030A0"/>
                </a:solidFill>
              </a:rPr>
              <a:t>understanding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Not just dull facts</a:t>
            </a:r>
            <a:endParaRPr lang="en-GB" dirty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Visit to Eden Camp later in the year.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Look at progress over the past seventy years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Such recent history is great for family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Geography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Climate zones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Importance of raw materials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OS maps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Visit to  Boggle Hole – </a:t>
            </a:r>
            <a:r>
              <a:rPr lang="en-GB" dirty="0">
                <a:solidFill>
                  <a:srgbClr val="7030A0"/>
                </a:solidFill>
              </a:rPr>
              <a:t>Friday 7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July to Tuesday 11</a:t>
            </a:r>
            <a:r>
              <a:rPr lang="en-GB" baseline="30000" dirty="0">
                <a:solidFill>
                  <a:srgbClr val="7030A0"/>
                </a:solidFill>
              </a:rPr>
              <a:t>th</a:t>
            </a:r>
            <a:r>
              <a:rPr lang="en-GB" dirty="0">
                <a:solidFill>
                  <a:srgbClr val="7030A0"/>
                </a:solidFill>
              </a:rPr>
              <a:t> July </a:t>
            </a:r>
            <a:r>
              <a:rPr lang="en-GB" dirty="0" smtClean="0">
                <a:solidFill>
                  <a:srgbClr val="7030A0"/>
                </a:solidFill>
              </a:rPr>
              <a:t>2017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Examine different maps together, plan routes on road atlases, look at Google Earth, talk about where countries are in the world with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Y6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u="sng" dirty="0" smtClean="0">
                <a:solidFill>
                  <a:srgbClr val="FF0000"/>
                </a:solidFill>
              </a:rPr>
              <a:t>Music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Trialling new planning based on certain songs and pieces of music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Likely to include modern songs and genres as well as classical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1600200"/>
            <a:ext cx="5122912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Mix of performing, composing and analysing music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Young Voices concert in January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Wizard of Oz in November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Talk about your favourite music with your children and why</a:t>
            </a:r>
          </a:p>
          <a:p>
            <a:r>
              <a:rPr lang="en-GB" i="1" dirty="0" smtClean="0">
                <a:solidFill>
                  <a:srgbClr val="7030A0"/>
                </a:solidFill>
              </a:rPr>
              <a:t>Encourage your child to show their musical talent in school, such as in Music Celebration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2016</Words>
  <Application>Microsoft Office PowerPoint</Application>
  <PresentationFormat>On-screen Show (4:3)</PresentationFormat>
  <Paragraphs>246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Bienvenidos al año seis</vt:lpstr>
      <vt:lpstr>New curriculum</vt:lpstr>
      <vt:lpstr>Themes</vt:lpstr>
      <vt:lpstr>Themes</vt:lpstr>
      <vt:lpstr>Themes</vt:lpstr>
      <vt:lpstr>Y6 Curriculum</vt:lpstr>
      <vt:lpstr>Y6 Curriculum</vt:lpstr>
      <vt:lpstr>Y6 Curriculum</vt:lpstr>
      <vt:lpstr>Y6 Curriculum</vt:lpstr>
      <vt:lpstr>Y6 Curriculum</vt:lpstr>
      <vt:lpstr>Y6 Curriculum</vt:lpstr>
      <vt:lpstr>Y6 Curriculum</vt:lpstr>
      <vt:lpstr>Y6 Curriculum</vt:lpstr>
      <vt:lpstr>Y6 Curriculum</vt:lpstr>
      <vt:lpstr>Y6 Curriculum</vt:lpstr>
      <vt:lpstr>Y6 Curriculum</vt:lpstr>
      <vt:lpstr>English and Maths</vt:lpstr>
      <vt:lpstr>English and Maths - SATs</vt:lpstr>
      <vt:lpstr>Reading</vt:lpstr>
      <vt:lpstr>Reading</vt:lpstr>
      <vt:lpstr>Writing</vt:lpstr>
      <vt:lpstr>Spelling</vt:lpstr>
      <vt:lpstr>Big Write</vt:lpstr>
      <vt:lpstr>Grammar and punctuation</vt:lpstr>
      <vt:lpstr>Maths</vt:lpstr>
      <vt:lpstr>Homework</vt:lpstr>
      <vt:lpstr>Homework</vt:lpstr>
      <vt:lpstr>Home-school communication</vt:lpstr>
      <vt:lpstr>Finally, he’s stopped talking...</vt:lpstr>
    </vt:vector>
  </TitlesOfParts>
  <Company>Dunnington CE Primary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al año seis</dc:title>
  <dc:creator>Authorised User</dc:creator>
  <cp:lastModifiedBy>Authorised User</cp:lastModifiedBy>
  <cp:revision>68</cp:revision>
  <dcterms:created xsi:type="dcterms:W3CDTF">2011-09-05T15:59:18Z</dcterms:created>
  <dcterms:modified xsi:type="dcterms:W3CDTF">2016-09-15T15:26:46Z</dcterms:modified>
</cp:coreProperties>
</file>