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76" r:id="rId4"/>
    <p:sldId id="277" r:id="rId5"/>
    <p:sldId id="278" r:id="rId6"/>
    <p:sldId id="279" r:id="rId7"/>
    <p:sldId id="280" r:id="rId8"/>
    <p:sldId id="282" r:id="rId9"/>
    <p:sldId id="283" r:id="rId10"/>
    <p:sldId id="281" r:id="rId11"/>
    <p:sldId id="288" r:id="rId12"/>
    <p:sldId id="285" r:id="rId13"/>
    <p:sldId id="286" r:id="rId14"/>
    <p:sldId id="287"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MS PGothic" panose="020B0600070205080204" pitchFamily="34" charset="-128"/>
      <p:regular r:id="rId23"/>
    </p:embeddedFont>
    <p:embeddedFont>
      <p:font typeface="Sassoon Infant Rg" panose="02000503030000020003" charset="0"/>
      <p:regular r:id="rId24"/>
      <p:bold r:id="rId25"/>
    </p:embeddedFont>
    <p:embeddedFont>
      <p:font typeface="Tuffy" panose="020B0603060100000000" charset="0"/>
      <p:regular r:id="rId26"/>
      <p:bold r:id="rId27"/>
      <p:italic r:id="rId28"/>
      <p:boldItalic r:id="rId29"/>
    </p:embeddedFont>
    <p:embeddedFont>
      <p:font typeface="Twinkl" panose="020B0604020202020204" charset="0"/>
      <p:regular r:id="rId30"/>
      <p:bold r:id="rId31"/>
    </p:embeddedFont>
    <p:embeddedFont>
      <p:font typeface="Twinkl SemiBold"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4D6"/>
    <a:srgbClr val="BEE6F8"/>
    <a:srgbClr val="F5E9AE"/>
    <a:srgbClr val="4DB1E3"/>
    <a:srgbClr val="18A0DB"/>
    <a:srgbClr val="DE1E5A"/>
    <a:srgbClr val="BC0105"/>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8" d="100"/>
          <a:sy n="68" d="100"/>
        </p:scale>
        <p:origin x="1470" y="72"/>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Tuffy" panose="020B0603060100000000" pitchFamily="34" charset="0"/>
                <a:ea typeface="Tuffy" panose="020B0603060100000000" pitchFamily="34" charset="0"/>
              </a:rPr>
              <a:t>This PowerPoint Presentation contains links to external websites. Please check that the content of external links is appropriate for the intended audience. </a:t>
            </a:r>
            <a:r>
              <a:rPr lang="en-GB" sz="1200" b="0" dirty="0" err="1">
                <a:solidFill>
                  <a:schemeClr val="tx1"/>
                </a:solidFill>
                <a:latin typeface="Tuffy" panose="020B0603060100000000" pitchFamily="34" charset="0"/>
                <a:ea typeface="Tuffy" panose="020B0603060100000000" pitchFamily="34" charset="0"/>
              </a:rPr>
              <a:t>Twinkl</a:t>
            </a:r>
            <a:r>
              <a:rPr lang="en-GB" sz="1200" b="0" dirty="0">
                <a:solidFill>
                  <a:schemeClr val="tx1"/>
                </a:solidFill>
                <a:latin typeface="Tuffy" panose="020B0603060100000000" pitchFamily="34" charset="0"/>
                <a:ea typeface="Tuffy" panose="020B0603060100000000" pitchFamily="34" charset="0"/>
              </a:rPr>
              <a:t> Ltd is not responsible for the content of external links.</a:t>
            </a:r>
            <a:endParaRPr lang="en-GB" sz="1200" dirty="0">
              <a:solidFill>
                <a:schemeClr val="tx1"/>
              </a:solidFill>
              <a:latin typeface="Tuffy" panose="020B0603060100000000" pitchFamily="34" charset="0"/>
              <a:ea typeface="Tuffy" panose="020B0603060100000000" pitchFamily="34" charset="0"/>
            </a:endParaRPr>
          </a:p>
        </p:txBody>
      </p:sp>
      <p:sp>
        <p:nvSpPr>
          <p:cNvPr id="4" name="Slide Number Placeholder 3"/>
          <p:cNvSpPr>
            <a:spLocks noGrp="1"/>
          </p:cNvSpPr>
          <p:nvPr>
            <p:ph type="sldNum" sz="quarter" idx="10"/>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3454692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bbc.co.uk/learningzone/clips/a-christian-baptism/5963.html"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www.bbc.co.uk/programmes/p02mwy4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84" y="6519446"/>
            <a:ext cx="4535216" cy="338554"/>
          </a:xfrm>
          <a:prstGeom prst="rect">
            <a:avLst/>
          </a:prstGeom>
        </p:spPr>
        <p:txBody>
          <a:bodyPr wrap="none">
            <a:spAutoFit/>
          </a:bodyPr>
          <a:lstStyle/>
          <a:p>
            <a:pPr algn="ctr">
              <a:spcBef>
                <a:spcPct val="0"/>
              </a:spcBef>
            </a:pPr>
            <a:r>
              <a:rPr lang="en-GB" altLang="en-US" sz="800" dirty="0">
                <a:solidFill>
                  <a:schemeClr val="bg1"/>
                </a:solidFill>
                <a:latin typeface="Arial" panose="020B0604020202020204" pitchFamily="34" charset="0"/>
                <a:ea typeface="MS PGothic" panose="020B0600070205080204" pitchFamily="34" charset="-128"/>
                <a:cs typeface="Arial" panose="020B0604020202020204" pitchFamily="34" charset="0"/>
              </a:rPr>
              <a:t>Photo courtesy of ChrisK4u @flickr.com) - granted under creative commons licence - attribution</a:t>
            </a:r>
          </a:p>
          <a:p>
            <a:pPr algn="ctr">
              <a:spcBef>
                <a:spcPct val="0"/>
              </a:spcBef>
              <a:buFontTx/>
              <a:buNone/>
            </a:pPr>
            <a:endParaRPr lang="en-GB" altLang="en-US" sz="800" b="1" dirty="0">
              <a:solidFill>
                <a:schemeClr val="bg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Baptism Service</a:t>
            </a:r>
          </a:p>
        </p:txBody>
      </p:sp>
      <p:sp>
        <p:nvSpPr>
          <p:cNvPr id="16" name="Rectangle 15"/>
          <p:cNvSpPr/>
          <p:nvPr/>
        </p:nvSpPr>
        <p:spPr>
          <a:xfrm>
            <a:off x="770298" y="1852213"/>
            <a:ext cx="7632700"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charset="0"/>
                <a:cs typeface="Arial" panose="020B0604020202020204" pitchFamily="34" charset="0"/>
              </a:rPr>
              <a:t>Watch a real baptism ceremony. </a:t>
            </a:r>
            <a:br>
              <a:rPr lang="en-GB" altLang="en-US" dirty="0">
                <a:solidFill>
                  <a:schemeClr val="tx1"/>
                </a:solidFill>
                <a:latin typeface="Twinkl" pitchFamily="2" charset="0"/>
                <a:ea typeface="Sassoon Infant Rg" panose="02000503030000020003" charset="0"/>
                <a:cs typeface="Arial" panose="020B0604020202020204" pitchFamily="34" charset="0"/>
              </a:rPr>
            </a:br>
            <a:r>
              <a:rPr lang="en-GB" altLang="en-US" dirty="0">
                <a:solidFill>
                  <a:schemeClr val="tx1"/>
                </a:solidFill>
                <a:latin typeface="Twinkl" pitchFamily="2" charset="0"/>
                <a:ea typeface="Sassoon Infant Rg" panose="02000503030000020003" charset="0"/>
                <a:cs typeface="Arial" panose="020B0604020202020204" pitchFamily="34" charset="0"/>
              </a:rPr>
              <a:t>Can you spot the baby, parents, godparents and font?  </a:t>
            </a:r>
          </a:p>
        </p:txBody>
      </p:sp>
      <p:sp>
        <p:nvSpPr>
          <p:cNvPr id="17" name="Rectangle 16"/>
          <p:cNvSpPr/>
          <p:nvPr/>
        </p:nvSpPr>
        <p:spPr>
          <a:xfrm>
            <a:off x="765533" y="3440393"/>
            <a:ext cx="4106342" cy="495108"/>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charset="0"/>
                <a:cs typeface="Arial" panose="020B0604020202020204" pitchFamily="34" charset="0"/>
              </a:rPr>
              <a:t>Who else is there?</a:t>
            </a:r>
          </a:p>
        </p:txBody>
      </p:sp>
      <p:sp>
        <p:nvSpPr>
          <p:cNvPr id="18" name="Rectangle 17"/>
          <p:cNvSpPr/>
          <p:nvPr/>
        </p:nvSpPr>
        <p:spPr>
          <a:xfrm>
            <a:off x="750885" y="4189414"/>
            <a:ext cx="4137986"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charset="0"/>
                <a:cs typeface="Arial" panose="020B0604020202020204" pitchFamily="34" charset="0"/>
              </a:rPr>
              <a:t>What else happens?</a:t>
            </a:r>
          </a:p>
        </p:txBody>
      </p:sp>
      <p:sp>
        <p:nvSpPr>
          <p:cNvPr id="19" name="Rectangle 18"/>
          <p:cNvSpPr/>
          <p:nvPr/>
        </p:nvSpPr>
        <p:spPr>
          <a:xfrm>
            <a:off x="784946" y="5039782"/>
            <a:ext cx="3801702" cy="1049106"/>
          </a:xfrm>
          <a:prstGeom prst="rect">
            <a:avLst/>
          </a:prstGeom>
          <a:solidFill>
            <a:srgbClr val="F5E9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dirty="0">
                <a:latin typeface="Twinkl" pitchFamily="2" charset="0"/>
                <a:ea typeface="Sassoon Infant Rg" panose="02000503030000020003" pitchFamily="50" charset="0"/>
                <a:cs typeface="Arial" panose="020B0604020202020204" pitchFamily="34" charset="0"/>
                <a:hlinkClick r:id="rId2"/>
              </a:rPr>
              <a:t>http://www.bbc.co.uk/learningzone/clips/a-christian-baptism/5963.html</a:t>
            </a:r>
            <a:endParaRPr lang="en-GB" altLang="en-US" dirty="0">
              <a:latin typeface="Twinkl" pitchFamily="2" charset="0"/>
              <a:ea typeface="Sassoon Infant Rg" panose="02000503030000020003" pitchFamily="50" charset="0"/>
              <a:cs typeface="Arial" panose="020B0604020202020204"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4862" y="2722700"/>
            <a:ext cx="3793791" cy="3366188"/>
          </a:xfrm>
          <a:prstGeom prst="rect">
            <a:avLst/>
          </a:prstGeom>
        </p:spPr>
      </p:pic>
    </p:spTree>
    <p:extLst>
      <p:ext uri="{BB962C8B-B14F-4D97-AF65-F5344CB8AC3E}">
        <p14:creationId xmlns:p14="http://schemas.microsoft.com/office/powerpoint/2010/main" val="178179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Match Up Activity</a:t>
            </a:r>
          </a:p>
        </p:txBody>
      </p:sp>
      <p:pic>
        <p:nvPicPr>
          <p:cNvPr id="5" name="Picture 2"/>
          <p:cNvPicPr>
            <a:picLocks noChangeAspect="1"/>
          </p:cNvPicPr>
          <p:nvPr/>
        </p:nvPicPr>
        <p:blipFill>
          <a:blip r:embed="rId2" cstate="print">
            <a:clrChange>
              <a:clrFrom>
                <a:srgbClr val="7FC1EA"/>
              </a:clrFrom>
              <a:clrTo>
                <a:srgbClr val="7FC1EA">
                  <a:alpha val="0"/>
                </a:srgbClr>
              </a:clrTo>
            </a:clrChange>
            <a:extLst>
              <a:ext uri="{28A0092B-C50C-407E-A947-70E740481C1C}">
                <a14:useLocalDpi xmlns:a14="http://schemas.microsoft.com/office/drawing/2010/main" val="0"/>
              </a:ext>
            </a:extLst>
          </a:blip>
          <a:srcRect/>
          <a:stretch>
            <a:fillRect/>
          </a:stretch>
        </p:blipFill>
        <p:spPr bwMode="auto">
          <a:xfrm>
            <a:off x="6987764" y="2387181"/>
            <a:ext cx="1513550" cy="215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356" y="1769739"/>
            <a:ext cx="1081769" cy="16844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481" y="1705759"/>
            <a:ext cx="1561613" cy="168689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605" r="13519"/>
          <a:stretch/>
        </p:blipFill>
        <p:spPr>
          <a:xfrm>
            <a:off x="1701416" y="3595851"/>
            <a:ext cx="1620404" cy="1366072"/>
          </a:xfrm>
          <a:prstGeom prst="ellipse">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899" y="4196409"/>
            <a:ext cx="485483" cy="1615040"/>
          </a:xfrm>
          <a:prstGeom prst="rect">
            <a:avLst/>
          </a:prstGeom>
        </p:spPr>
      </p:pic>
      <p:grpSp>
        <p:nvGrpSpPr>
          <p:cNvPr id="3" name="Group 2"/>
          <p:cNvGrpSpPr/>
          <p:nvPr/>
        </p:nvGrpSpPr>
        <p:grpSpPr>
          <a:xfrm>
            <a:off x="6012962" y="4266817"/>
            <a:ext cx="1675967" cy="1675967"/>
            <a:chOff x="6269934" y="3953074"/>
            <a:chExt cx="1675967" cy="1675967"/>
          </a:xfrm>
        </p:grpSpPr>
        <p:sp>
          <p:nvSpPr>
            <p:cNvPr id="18" name="Oval 17"/>
            <p:cNvSpPr/>
            <p:nvPr/>
          </p:nvSpPr>
          <p:spPr>
            <a:xfrm>
              <a:off x="6269934" y="3953074"/>
              <a:ext cx="1675967" cy="1675967"/>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5555" y="4107415"/>
              <a:ext cx="1204724" cy="1367283"/>
            </a:xfrm>
            <a:prstGeom prst="rect">
              <a:avLst/>
            </a:prstGeom>
          </p:spPr>
        </p:pic>
      </p:grpSp>
      <p:sp>
        <p:nvSpPr>
          <p:cNvPr id="11" name="Rectangle 10"/>
          <p:cNvSpPr/>
          <p:nvPr/>
        </p:nvSpPr>
        <p:spPr>
          <a:xfrm>
            <a:off x="4258826" y="2677331"/>
            <a:ext cx="656691"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font</a:t>
            </a:r>
          </a:p>
        </p:txBody>
      </p:sp>
      <p:sp>
        <p:nvSpPr>
          <p:cNvPr id="13" name="Rectangle 12"/>
          <p:cNvSpPr/>
          <p:nvPr/>
        </p:nvSpPr>
        <p:spPr>
          <a:xfrm>
            <a:off x="3916326" y="4019263"/>
            <a:ext cx="1341691"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godparents</a:t>
            </a:r>
          </a:p>
        </p:txBody>
      </p:sp>
      <p:sp>
        <p:nvSpPr>
          <p:cNvPr id="14" name="Rectangle 13"/>
          <p:cNvSpPr/>
          <p:nvPr/>
        </p:nvSpPr>
        <p:spPr>
          <a:xfrm>
            <a:off x="4119252" y="2006365"/>
            <a:ext cx="935838"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church</a:t>
            </a:r>
          </a:p>
        </p:txBody>
      </p:sp>
      <p:sp>
        <p:nvSpPr>
          <p:cNvPr id="15" name="Rectangle 14"/>
          <p:cNvSpPr/>
          <p:nvPr/>
        </p:nvSpPr>
        <p:spPr>
          <a:xfrm>
            <a:off x="4195452" y="5361193"/>
            <a:ext cx="783438"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vicar</a:t>
            </a:r>
          </a:p>
        </p:txBody>
      </p:sp>
      <p:sp>
        <p:nvSpPr>
          <p:cNvPr id="16" name="Rectangle 15"/>
          <p:cNvSpPr/>
          <p:nvPr/>
        </p:nvSpPr>
        <p:spPr>
          <a:xfrm>
            <a:off x="4111864" y="4690229"/>
            <a:ext cx="950614"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candle</a:t>
            </a:r>
          </a:p>
        </p:txBody>
      </p:sp>
      <p:sp>
        <p:nvSpPr>
          <p:cNvPr id="17" name="Rectangle 16"/>
          <p:cNvSpPr/>
          <p:nvPr/>
        </p:nvSpPr>
        <p:spPr>
          <a:xfrm>
            <a:off x="4166891" y="3348297"/>
            <a:ext cx="84056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gown</a:t>
            </a:r>
          </a:p>
        </p:txBody>
      </p:sp>
      <p:cxnSp>
        <p:nvCxnSpPr>
          <p:cNvPr id="12" name="Straight Connector 11"/>
          <p:cNvCxnSpPr>
            <a:stCxn id="16" idx="1"/>
          </p:cNvCxnSpPr>
          <p:nvPr/>
        </p:nvCxnSpPr>
        <p:spPr>
          <a:xfrm flipH="1">
            <a:off x="1553382" y="4937783"/>
            <a:ext cx="2558482" cy="422569"/>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4" idx="1"/>
          </p:cNvCxnSpPr>
          <p:nvPr/>
        </p:nvCxnSpPr>
        <p:spPr>
          <a:xfrm flipH="1">
            <a:off x="2545290" y="2253919"/>
            <a:ext cx="1573962" cy="464767"/>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1" idx="3"/>
          </p:cNvCxnSpPr>
          <p:nvPr/>
        </p:nvCxnSpPr>
        <p:spPr>
          <a:xfrm flipV="1">
            <a:off x="4915517" y="2611947"/>
            <a:ext cx="1190879" cy="312938"/>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7" idx="3"/>
          </p:cNvCxnSpPr>
          <p:nvPr/>
        </p:nvCxnSpPr>
        <p:spPr>
          <a:xfrm>
            <a:off x="5007451" y="3595851"/>
            <a:ext cx="2325856" cy="65384"/>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8" idx="2"/>
          </p:cNvCxnSpPr>
          <p:nvPr/>
        </p:nvCxnSpPr>
        <p:spPr>
          <a:xfrm flipV="1">
            <a:off x="4978890" y="5104801"/>
            <a:ext cx="1034072" cy="511103"/>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3307931" y="4084715"/>
            <a:ext cx="608395" cy="203201"/>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23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650" y="2147393"/>
            <a:ext cx="5930096"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rPr>
              <a:t>Many adults wish to be baptised, </a:t>
            </a:r>
          </a:p>
          <a:p>
            <a:r>
              <a:rPr lang="en-GB" altLang="en-US" dirty="0">
                <a:solidFill>
                  <a:schemeClr val="tx1"/>
                </a:solidFill>
                <a:latin typeface="Twinkl" pitchFamily="2" charset="0"/>
              </a:rPr>
              <a:t>too, as an outward sign of faith.</a:t>
            </a:r>
          </a:p>
        </p:txBody>
      </p:sp>
      <p:sp>
        <p:nvSpPr>
          <p:cNvPr id="7" name="Rectangle 6"/>
          <p:cNvSpPr/>
          <p:nvPr/>
        </p:nvSpPr>
        <p:spPr>
          <a:xfrm>
            <a:off x="755650" y="3088541"/>
            <a:ext cx="4069846" cy="1049106"/>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rPr>
              <a:t>Jesus was baptised in the River Jordan by John the Baptist and wished his friends to baptise others.</a:t>
            </a:r>
          </a:p>
        </p:txBody>
      </p:sp>
      <p:sp>
        <p:nvSpPr>
          <p:cNvPr id="8" name="Rectangle 7"/>
          <p:cNvSpPr/>
          <p:nvPr/>
        </p:nvSpPr>
        <p:spPr>
          <a:xfrm>
            <a:off x="755649" y="4306687"/>
            <a:ext cx="4069847" cy="1603104"/>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rPr>
              <a:t>Baptisms often used to take place </a:t>
            </a:r>
          </a:p>
          <a:p>
            <a:r>
              <a:rPr lang="en-GB" altLang="en-US" dirty="0">
                <a:solidFill>
                  <a:schemeClr val="tx1"/>
                </a:solidFill>
                <a:latin typeface="Twinkl" pitchFamily="2" charset="0"/>
              </a:rPr>
              <a:t>In a river. New Christians were dipped under the water’s surface </a:t>
            </a:r>
          </a:p>
          <a:p>
            <a:r>
              <a:rPr lang="en-GB" altLang="en-US" dirty="0">
                <a:solidFill>
                  <a:schemeClr val="tx1"/>
                </a:solidFill>
                <a:latin typeface="Twinkl" pitchFamily="2" charset="0"/>
              </a:rPr>
              <a:t>and brought up again as a sign </a:t>
            </a:r>
          </a:p>
          <a:p>
            <a:r>
              <a:rPr lang="en-GB" altLang="en-US" dirty="0">
                <a:solidFill>
                  <a:schemeClr val="tx1"/>
                </a:solidFill>
                <a:latin typeface="Twinkl" pitchFamily="2" charset="0"/>
              </a:rPr>
              <a:t>of a new birth.</a:t>
            </a:r>
          </a:p>
        </p:txBody>
      </p:sp>
      <p:sp>
        <p:nvSpPr>
          <p:cNvPr id="2" name="Title 1"/>
          <p:cNvSpPr>
            <a:spLocks noGrp="1"/>
          </p:cNvSpPr>
          <p:nvPr>
            <p:ph type="title"/>
          </p:nvPr>
        </p:nvSpPr>
        <p:spPr>
          <a:xfrm>
            <a:off x="461962" y="650911"/>
            <a:ext cx="8220075" cy="994306"/>
          </a:xfrm>
        </p:spPr>
        <p:txBody>
          <a:bodyPr/>
          <a:lstStyle/>
          <a:p>
            <a:r>
              <a:rPr lang="en-GB" altLang="en-US" dirty="0"/>
              <a:t>What Happens During an Adult Baptism (Believer’s Baptism)?</a:t>
            </a: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6551"/>
          <a:stretch/>
        </p:blipFill>
        <p:spPr>
          <a:xfrm>
            <a:off x="4572000" y="1853046"/>
            <a:ext cx="3843143" cy="4282132"/>
          </a:xfrm>
          <a:prstGeom prst="roundRect">
            <a:avLst>
              <a:gd name="adj" fmla="val 9523"/>
            </a:avLst>
          </a:prstGeom>
        </p:spPr>
      </p:pic>
    </p:spTree>
    <p:extLst>
      <p:ext uri="{BB962C8B-B14F-4D97-AF65-F5344CB8AC3E}">
        <p14:creationId xmlns:p14="http://schemas.microsoft.com/office/powerpoint/2010/main" val="68268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001" y="1691777"/>
            <a:ext cx="3816349" cy="2212221"/>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latin typeface="Twinkl" pitchFamily="2" charset="0"/>
              </a:rPr>
              <a:t>Then the candidate and the minister enter a baptismal pool. The former is submerged for a few seconds while the minister says, “I baptise you in the name of the Father and of the Son and of the Holy Spirit’.</a:t>
            </a:r>
          </a:p>
        </p:txBody>
      </p:sp>
      <p:sp>
        <p:nvSpPr>
          <p:cNvPr id="9" name="Rectangle 8"/>
          <p:cNvSpPr/>
          <p:nvPr/>
        </p:nvSpPr>
        <p:spPr>
          <a:xfrm>
            <a:off x="744657" y="761336"/>
            <a:ext cx="7643692"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rPr>
              <a:t>The first part of the service will contain hymns, bible readings and a </a:t>
            </a:r>
          </a:p>
          <a:p>
            <a:r>
              <a:rPr lang="en-GB" altLang="en-US" dirty="0">
                <a:solidFill>
                  <a:schemeClr val="tx1"/>
                </a:solidFill>
                <a:latin typeface="Twinkl" pitchFamily="2" charset="0"/>
              </a:rPr>
              <a:t>sermon (talk) by the minister.</a:t>
            </a:r>
          </a:p>
        </p:txBody>
      </p:sp>
      <p:sp>
        <p:nvSpPr>
          <p:cNvPr id="3" name="Content Placeholder 2"/>
          <p:cNvSpPr txBox="1">
            <a:spLocks/>
          </p:cNvSpPr>
          <p:nvPr/>
        </p:nvSpPr>
        <p:spPr>
          <a:xfrm>
            <a:off x="790573" y="1608342"/>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ltLang="en-US" dirty="0">
              <a:latin typeface="Twinkl" pitchFamily="2"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372"/>
          <a:stretch/>
        </p:blipFill>
        <p:spPr>
          <a:xfrm>
            <a:off x="755650" y="2527693"/>
            <a:ext cx="4313402" cy="3565132"/>
          </a:xfrm>
          <a:prstGeom prst="rect">
            <a:avLst/>
          </a:prstGeom>
        </p:spPr>
      </p:pic>
      <p:sp>
        <p:nvSpPr>
          <p:cNvPr id="12" name="Rectangle 11"/>
          <p:cNvSpPr/>
          <p:nvPr/>
        </p:nvSpPr>
        <p:spPr>
          <a:xfrm>
            <a:off x="4566503" y="5320718"/>
            <a:ext cx="3816351" cy="772107"/>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rPr>
              <a:t>Click </a:t>
            </a:r>
            <a:r>
              <a:rPr lang="en-GB" altLang="en-US" b="1" dirty="0">
                <a:solidFill>
                  <a:schemeClr val="tx1"/>
                </a:solidFill>
                <a:latin typeface="Twinkl" pitchFamily="2" charset="0"/>
                <a:hlinkClick r:id="rId4"/>
              </a:rPr>
              <a:t>here</a:t>
            </a:r>
            <a:r>
              <a:rPr lang="en-GB" altLang="en-US" dirty="0">
                <a:solidFill>
                  <a:schemeClr val="tx1"/>
                </a:solidFill>
                <a:latin typeface="Twinkl" pitchFamily="2" charset="0"/>
              </a:rPr>
              <a:t> to watch a video with more information.</a:t>
            </a:r>
          </a:p>
        </p:txBody>
      </p:sp>
    </p:spTree>
    <p:extLst>
      <p:ext uri="{BB962C8B-B14F-4D97-AF65-F5344CB8AC3E}">
        <p14:creationId xmlns:p14="http://schemas.microsoft.com/office/powerpoint/2010/main" val="20523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6" name="Rectangle 5"/>
          <p:cNvSpPr/>
          <p:nvPr/>
        </p:nvSpPr>
        <p:spPr>
          <a:xfrm>
            <a:off x="755650" y="1600247"/>
            <a:ext cx="763270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Baptism is an important ceremony for Christians.</a:t>
            </a:r>
          </a:p>
        </p:txBody>
      </p:sp>
      <p:sp>
        <p:nvSpPr>
          <p:cNvPr id="7" name="Rectangle 6"/>
          <p:cNvSpPr/>
          <p:nvPr/>
        </p:nvSpPr>
        <p:spPr>
          <a:xfrm>
            <a:off x="755650" y="2222401"/>
            <a:ext cx="7632700"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Look at the words below, what do they mean and </a:t>
            </a:r>
            <a:br>
              <a:rPr lang="en-GB" altLang="en-US" dirty="0">
                <a:solidFill>
                  <a:schemeClr val="tx1"/>
                </a:solidFill>
                <a:latin typeface="Twinkl" pitchFamily="2" charset="0"/>
                <a:ea typeface="Sassoon Infant Rg" panose="02000503030000020003" pitchFamily="50" charset="0"/>
                <a:cs typeface="Arial" panose="020B0604020202020204" pitchFamily="34" charset="0"/>
              </a:rPr>
            </a:br>
            <a:r>
              <a:rPr lang="en-GB" altLang="en-US" dirty="0">
                <a:solidFill>
                  <a:schemeClr val="tx1"/>
                </a:solidFill>
                <a:latin typeface="Twinkl" pitchFamily="2" charset="0"/>
                <a:ea typeface="Sassoon Infant Rg" panose="02000503030000020003" pitchFamily="50" charset="0"/>
                <a:cs typeface="Arial" panose="020B0604020202020204" pitchFamily="34" charset="0"/>
              </a:rPr>
              <a:t>what do you notice?</a:t>
            </a:r>
          </a:p>
        </p:txBody>
      </p:sp>
      <p:sp>
        <p:nvSpPr>
          <p:cNvPr id="8" name="Rectangle 7"/>
          <p:cNvSpPr/>
          <p:nvPr/>
        </p:nvSpPr>
        <p:spPr>
          <a:xfrm>
            <a:off x="4567235" y="3465513"/>
            <a:ext cx="3816351" cy="495108"/>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b="1" dirty="0">
                <a:solidFill>
                  <a:schemeClr val="tx1"/>
                </a:solidFill>
                <a:latin typeface="Twinkl SemiBold" pitchFamily="2" charset="0"/>
                <a:ea typeface="Sassoon Infant Rg" panose="02000503030000020003" pitchFamily="50" charset="0"/>
                <a:cs typeface="Arial" panose="020B0604020202020204" pitchFamily="34" charset="0"/>
              </a:rPr>
              <a:t>Christianity</a:t>
            </a:r>
          </a:p>
        </p:txBody>
      </p:sp>
      <p:sp>
        <p:nvSpPr>
          <p:cNvPr id="9" name="Rectangle 8"/>
          <p:cNvSpPr/>
          <p:nvPr/>
        </p:nvSpPr>
        <p:spPr>
          <a:xfrm>
            <a:off x="4567235" y="4184072"/>
            <a:ext cx="3816351" cy="495108"/>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b="1" dirty="0">
                <a:solidFill>
                  <a:schemeClr val="tx1"/>
                </a:solidFill>
                <a:latin typeface="Twinkl SemiBold" pitchFamily="2" charset="0"/>
                <a:ea typeface="Sassoon Infant Rg" panose="02000503030000020003" pitchFamily="50" charset="0"/>
                <a:cs typeface="Arial" panose="020B0604020202020204" pitchFamily="34" charset="0"/>
              </a:rPr>
              <a:t>Christening</a:t>
            </a:r>
          </a:p>
        </p:txBody>
      </p:sp>
      <p:sp>
        <p:nvSpPr>
          <p:cNvPr id="10" name="Rectangle 9"/>
          <p:cNvSpPr/>
          <p:nvPr/>
        </p:nvSpPr>
        <p:spPr>
          <a:xfrm>
            <a:off x="4567234" y="4902631"/>
            <a:ext cx="3816351"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b="1" dirty="0">
                <a:solidFill>
                  <a:schemeClr val="tx1"/>
                </a:solidFill>
                <a:latin typeface="Twinkl SemiBold" pitchFamily="2" charset="0"/>
                <a:ea typeface="Sassoon Infant Rg" panose="02000503030000020003" pitchFamily="50" charset="0"/>
                <a:cs typeface="Arial" panose="020B0604020202020204" pitchFamily="34" charset="0"/>
              </a:rPr>
              <a:t>Christian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03578">
            <a:off x="1640731" y="3485028"/>
            <a:ext cx="1736868" cy="2388304"/>
          </a:xfrm>
          <a:prstGeom prst="rect">
            <a:avLst/>
          </a:prstGeom>
        </p:spPr>
      </p:pic>
    </p:spTree>
    <p:extLst>
      <p:ext uri="{BB962C8B-B14F-4D97-AF65-F5344CB8AC3E}">
        <p14:creationId xmlns:p14="http://schemas.microsoft.com/office/powerpoint/2010/main" val="343310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Starter Activity</a:t>
            </a:r>
          </a:p>
        </p:txBody>
      </p:sp>
      <p:sp>
        <p:nvSpPr>
          <p:cNvPr id="5" name="Rectangle 4"/>
          <p:cNvSpPr/>
          <p:nvPr/>
        </p:nvSpPr>
        <p:spPr>
          <a:xfrm>
            <a:off x="755650" y="1386249"/>
            <a:ext cx="7632700" cy="553998"/>
          </a:xfrm>
          <a:prstGeom prst="rect">
            <a:avLst/>
          </a:prstGeom>
        </p:spPr>
        <p:txBody>
          <a:bodyPr wrap="square" lIns="0" tIns="0" rIns="0" bIns="0">
            <a:spAutoFit/>
          </a:bodyPr>
          <a:lstStyle/>
          <a:p>
            <a:pPr algn="ctr">
              <a:lnSpc>
                <a:spcPct val="100000"/>
              </a:lnSpc>
              <a:spcBef>
                <a:spcPct val="0"/>
              </a:spcBef>
              <a:buFontTx/>
              <a:buNone/>
            </a:pPr>
            <a:r>
              <a:rPr lang="en-GB" altLang="en-US" dirty="0">
                <a:latin typeface="Twinkl" pitchFamily="2" charset="0"/>
                <a:ea typeface="Sassoon Infant Rg" panose="02000503030000020003" pitchFamily="50" charset="0"/>
                <a:cs typeface="Arial" panose="020B0604020202020204" pitchFamily="34" charset="0"/>
              </a:rPr>
              <a:t>What special Christian ceremony are we going to be learning about? </a:t>
            </a:r>
          </a:p>
          <a:p>
            <a:pPr algn="ctr">
              <a:lnSpc>
                <a:spcPct val="100000"/>
              </a:lnSpc>
              <a:spcBef>
                <a:spcPct val="0"/>
              </a:spcBef>
              <a:buFontTx/>
              <a:buNone/>
            </a:pPr>
            <a:r>
              <a:rPr lang="en-GB" altLang="en-US" dirty="0">
                <a:latin typeface="Twinkl" pitchFamily="2" charset="0"/>
                <a:ea typeface="Sassoon Infant Rg" panose="02000503030000020003" pitchFamily="50" charset="0"/>
                <a:cs typeface="Arial" panose="020B0604020202020204" pitchFamily="34" charset="0"/>
              </a:rPr>
              <a:t>Look at the photographs for clues.</a:t>
            </a:r>
          </a:p>
        </p:txBody>
      </p:sp>
      <p:pic>
        <p:nvPicPr>
          <p:cNvPr id="6" name="Picture 5">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84" y="2111146"/>
            <a:ext cx="2463669" cy="3682916"/>
          </a:xfrm>
          <a:prstGeom prst="roundRect">
            <a:avLst>
              <a:gd name="adj" fmla="val 5275"/>
            </a:avLst>
          </a:prstGeom>
        </p:spPr>
      </p:pic>
      <p:pic>
        <p:nvPicPr>
          <p:cNvPr id="7" name="Picture 6">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622" y="2111146"/>
            <a:ext cx="2474919" cy="3682916"/>
          </a:xfrm>
          <a:prstGeom prst="roundRect">
            <a:avLst>
              <a:gd name="adj" fmla="val 4230"/>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4631" y="2113763"/>
            <a:ext cx="2350913" cy="3680299"/>
          </a:xfrm>
          <a:prstGeom prst="roundRect">
            <a:avLst>
              <a:gd name="adj" fmla="val 5884"/>
            </a:avLst>
          </a:prstGeom>
        </p:spPr>
      </p:pic>
      <p:sp>
        <p:nvSpPr>
          <p:cNvPr id="8" name="Rectangle 7"/>
          <p:cNvSpPr/>
          <p:nvPr/>
        </p:nvSpPr>
        <p:spPr>
          <a:xfrm>
            <a:off x="755650" y="5938918"/>
            <a:ext cx="7632699" cy="461665"/>
          </a:xfrm>
          <a:prstGeom prst="rect">
            <a:avLst/>
          </a:prstGeom>
        </p:spPr>
        <p:txBody>
          <a:bodyPr wrap="square">
            <a:spAutoFit/>
          </a:bodyPr>
          <a:lstStyle/>
          <a:p>
            <a:pPr algn="ctr">
              <a:lnSpc>
                <a:spcPct val="100000"/>
              </a:lnSpc>
              <a:spcBef>
                <a:spcPct val="0"/>
              </a:spcBef>
              <a:buFontTx/>
              <a:buNone/>
            </a:pPr>
            <a:r>
              <a:rPr lang="en-GB" altLang="en-US" sz="800" dirty="0">
                <a:latin typeface="Arial" panose="020B0604020202020204" pitchFamily="34" charset="0"/>
                <a:ea typeface="MS PGothic" panose="020B0600070205080204" pitchFamily="34" charset="-128"/>
                <a:cs typeface="Arial" panose="020B0604020202020204" pitchFamily="34" charset="0"/>
              </a:rPr>
              <a:t>Photos courtesy of </a:t>
            </a:r>
            <a:r>
              <a:rPr lang="en-GB" altLang="en-US" sz="800" dirty="0" err="1">
                <a:latin typeface="Arial" panose="020B0604020202020204" pitchFamily="34" charset="0"/>
                <a:ea typeface="MS PGothic" panose="020B0600070205080204" pitchFamily="34" charset="-128"/>
                <a:cs typeface="Arial" panose="020B0604020202020204" pitchFamily="34" charset="0"/>
              </a:rPr>
              <a:t>NCBrian</a:t>
            </a:r>
            <a:r>
              <a:rPr lang="en-GB" altLang="en-US" sz="800" dirty="0">
                <a:latin typeface="Arial" panose="020B0604020202020204" pitchFamily="34" charset="0"/>
                <a:ea typeface="MS PGothic" panose="020B0600070205080204" pitchFamily="34" charset="-128"/>
                <a:cs typeface="Arial" panose="020B0604020202020204" pitchFamily="34" charset="0"/>
              </a:rPr>
              <a:t>, </a:t>
            </a:r>
            <a:r>
              <a:rPr lang="en-GB" altLang="en-US" sz="800" dirty="0" err="1">
                <a:latin typeface="Arial" panose="020B0604020202020204" pitchFamily="34" charset="0"/>
                <a:ea typeface="MS PGothic" panose="020B0600070205080204" pitchFamily="34" charset="-128"/>
                <a:cs typeface="Arial" panose="020B0604020202020204" pitchFamily="34" charset="0"/>
              </a:rPr>
              <a:t>jenfagon</a:t>
            </a:r>
            <a:r>
              <a:rPr lang="en-GB" altLang="en-US" sz="800" dirty="0">
                <a:latin typeface="Arial" panose="020B0604020202020204" pitchFamily="34" charset="0"/>
                <a:ea typeface="MS PGothic" panose="020B0600070205080204" pitchFamily="34" charset="-128"/>
                <a:cs typeface="Arial" panose="020B0604020202020204" pitchFamily="34" charset="0"/>
              </a:rPr>
              <a:t> and </a:t>
            </a:r>
            <a:r>
              <a:rPr lang="en-GB" altLang="en-US" sz="800" dirty="0" err="1">
                <a:latin typeface="Arial" panose="020B0604020202020204" pitchFamily="34" charset="0"/>
                <a:ea typeface="MS PGothic" panose="020B0600070205080204" pitchFamily="34" charset="-128"/>
                <a:cs typeface="Arial" panose="020B0604020202020204" pitchFamily="34" charset="0"/>
              </a:rPr>
              <a:t>PhylB</a:t>
            </a:r>
            <a:r>
              <a:rPr lang="en-GB" altLang="en-US" sz="800" dirty="0">
                <a:latin typeface="Arial" panose="020B0604020202020204" pitchFamily="34" charset="0"/>
                <a:ea typeface="MS PGothic" panose="020B0600070205080204" pitchFamily="34" charset="-128"/>
                <a:cs typeface="Arial" panose="020B0604020202020204" pitchFamily="34" charset="0"/>
              </a:rPr>
              <a:t> (@flickr.com) - granted under creative commons licence – attribution</a:t>
            </a:r>
          </a:p>
          <a:p>
            <a:pPr algn="ctr">
              <a:spcBef>
                <a:spcPct val="0"/>
              </a:spcBef>
            </a:pPr>
            <a:r>
              <a:rPr lang="en-GB" altLang="en-US" sz="800" dirty="0">
                <a:latin typeface="Arial" panose="020B0604020202020204" pitchFamily="34" charset="0"/>
                <a:ea typeface="MS PGothic" panose="020B0600070205080204" pitchFamily="34" charset="-128"/>
                <a:cs typeface="Arial" panose="020B0604020202020204" pitchFamily="34" charset="0"/>
              </a:rPr>
              <a:t>Photos courtesy of archer10 (Dennis), </a:t>
            </a:r>
            <a:r>
              <a:rPr lang="en-GB" altLang="en-US" sz="800" dirty="0" err="1">
                <a:latin typeface="Arial" panose="020B0604020202020204" pitchFamily="34" charset="0"/>
                <a:ea typeface="MS PGothic" panose="020B0600070205080204" pitchFamily="34" charset="-128"/>
                <a:cs typeface="Arial" panose="020B0604020202020204" pitchFamily="34" charset="0"/>
              </a:rPr>
              <a:t>kkalyan</a:t>
            </a:r>
            <a:r>
              <a:rPr lang="en-GB" altLang="en-US" sz="800" dirty="0">
                <a:latin typeface="Arial" panose="020B0604020202020204" pitchFamily="34" charset="0"/>
                <a:ea typeface="MS PGothic" panose="020B0600070205080204" pitchFamily="34" charset="-128"/>
                <a:cs typeface="Arial" panose="020B0604020202020204" pitchFamily="34" charset="0"/>
              </a:rPr>
              <a:t> and </a:t>
            </a:r>
            <a:r>
              <a:rPr lang="en-GB" altLang="en-US" sz="800" dirty="0" err="1">
                <a:latin typeface="Arial" panose="020B0604020202020204" pitchFamily="34" charset="0"/>
                <a:ea typeface="MS PGothic" panose="020B0600070205080204" pitchFamily="34" charset="-128"/>
                <a:cs typeface="Arial" panose="020B0604020202020204" pitchFamily="34" charset="0"/>
              </a:rPr>
              <a:t>NCBrian</a:t>
            </a:r>
            <a:r>
              <a:rPr lang="en-GB" altLang="en-US" sz="800" dirty="0">
                <a:latin typeface="Arial" panose="020B0604020202020204" pitchFamily="34" charset="0"/>
                <a:ea typeface="MS PGothic" panose="020B0600070205080204" pitchFamily="34" charset="-128"/>
                <a:cs typeface="Arial" panose="020B0604020202020204" pitchFamily="34" charset="0"/>
              </a:rPr>
              <a:t> @flickr.com) - granted under creative commons licence - attribution</a:t>
            </a:r>
          </a:p>
          <a:p>
            <a:pPr>
              <a:lnSpc>
                <a:spcPct val="100000"/>
              </a:lnSpc>
              <a:spcBef>
                <a:spcPct val="0"/>
              </a:spcBef>
              <a:buFontTx/>
              <a:buNone/>
            </a:pPr>
            <a:endParaRPr lang="en-GB" altLang="en-US" sz="800" dirty="0">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Objective</a:t>
            </a:r>
          </a:p>
        </p:txBody>
      </p:sp>
      <p:sp>
        <p:nvSpPr>
          <p:cNvPr id="5" name="Rectangle 4"/>
          <p:cNvSpPr/>
          <p:nvPr/>
        </p:nvSpPr>
        <p:spPr>
          <a:xfrm>
            <a:off x="759858" y="1973917"/>
            <a:ext cx="565905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ea typeface="Sassoon Infant Rg" panose="02000503030000020003" pitchFamily="50" charset="0"/>
                <a:cs typeface="Arial" panose="020B0604020202020204" pitchFamily="34" charset="0"/>
              </a:rPr>
              <a:t>To learn about what a Baptism is.</a:t>
            </a:r>
          </a:p>
        </p:txBody>
      </p:sp>
      <p:sp>
        <p:nvSpPr>
          <p:cNvPr id="6" name="Rectangle 5"/>
          <p:cNvSpPr/>
          <p:nvPr/>
        </p:nvSpPr>
        <p:spPr>
          <a:xfrm>
            <a:off x="755650" y="2671951"/>
            <a:ext cx="5934858" cy="495108"/>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What happens during this special ceremony.</a:t>
            </a:r>
          </a:p>
        </p:txBody>
      </p:sp>
      <p:sp>
        <p:nvSpPr>
          <p:cNvPr id="7" name="Rectangle 6"/>
          <p:cNvSpPr/>
          <p:nvPr/>
        </p:nvSpPr>
        <p:spPr>
          <a:xfrm>
            <a:off x="757334" y="3329251"/>
            <a:ext cx="5824534" cy="495108"/>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Why it is important to Christians.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148" y="1399322"/>
            <a:ext cx="4638832" cy="4973513"/>
          </a:xfrm>
          <a:prstGeom prst="rect">
            <a:avLst/>
          </a:prstGeom>
        </p:spPr>
      </p:pic>
    </p:spTree>
    <p:extLst>
      <p:ext uri="{BB962C8B-B14F-4D97-AF65-F5344CB8AC3E}">
        <p14:creationId xmlns:p14="http://schemas.microsoft.com/office/powerpoint/2010/main" val="363109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Success Criteria</a:t>
            </a:r>
          </a:p>
        </p:txBody>
      </p:sp>
      <p:sp>
        <p:nvSpPr>
          <p:cNvPr id="3" name="Rectangle 2"/>
          <p:cNvSpPr/>
          <p:nvPr/>
        </p:nvSpPr>
        <p:spPr>
          <a:xfrm>
            <a:off x="755650" y="1798744"/>
            <a:ext cx="6382769"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ea typeface="Sassoon Infant Rg" panose="02000503030000020003" pitchFamily="50" charset="0"/>
                <a:cs typeface="Arial" panose="020B0604020202020204" pitchFamily="34" charset="0"/>
              </a:rPr>
              <a:t>I can explain who can be baptised.</a:t>
            </a:r>
          </a:p>
        </p:txBody>
      </p:sp>
      <p:sp>
        <p:nvSpPr>
          <p:cNvPr id="4" name="Rectangle 3"/>
          <p:cNvSpPr/>
          <p:nvPr/>
        </p:nvSpPr>
        <p:spPr>
          <a:xfrm>
            <a:off x="755650" y="2612432"/>
            <a:ext cx="6296999" cy="772107"/>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I can describe what happens during </a:t>
            </a:r>
          </a:p>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a baptism service in church.</a:t>
            </a:r>
          </a:p>
        </p:txBody>
      </p:sp>
      <p:sp>
        <p:nvSpPr>
          <p:cNvPr id="5" name="Rectangle 4"/>
          <p:cNvSpPr/>
          <p:nvPr/>
        </p:nvSpPr>
        <p:spPr>
          <a:xfrm>
            <a:off x="755651" y="3703119"/>
            <a:ext cx="6188356" cy="772107"/>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I can name special objects </a:t>
            </a:r>
          </a:p>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needed for a baptism.</a:t>
            </a:r>
          </a:p>
        </p:txBody>
      </p:sp>
      <p:sp>
        <p:nvSpPr>
          <p:cNvPr id="6" name="Rectangle 5"/>
          <p:cNvSpPr/>
          <p:nvPr/>
        </p:nvSpPr>
        <p:spPr>
          <a:xfrm>
            <a:off x="755650" y="4793806"/>
            <a:ext cx="6188357"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I can explain why it is an important </a:t>
            </a:r>
          </a:p>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ceremony for Christians.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448" y="1384254"/>
            <a:ext cx="3000884" cy="4637730"/>
          </a:xfrm>
          <a:prstGeom prst="rect">
            <a:avLst/>
          </a:prstGeom>
        </p:spPr>
      </p:pic>
    </p:spTree>
    <p:extLst>
      <p:ext uri="{BB962C8B-B14F-4D97-AF65-F5344CB8AC3E}">
        <p14:creationId xmlns:p14="http://schemas.microsoft.com/office/powerpoint/2010/main" val="333389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Baptism?</a:t>
            </a:r>
          </a:p>
        </p:txBody>
      </p:sp>
      <p:sp>
        <p:nvSpPr>
          <p:cNvPr id="3" name="TextBox 16"/>
          <p:cNvSpPr txBox="1">
            <a:spLocks noChangeArrowheads="1"/>
          </p:cNvSpPr>
          <p:nvPr/>
        </p:nvSpPr>
        <p:spPr bwMode="auto">
          <a:xfrm>
            <a:off x="755650" y="1407100"/>
            <a:ext cx="76327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dirty="0">
                <a:latin typeface="Twinkl" pitchFamily="2" charset="0"/>
                <a:ea typeface="Sassoon Infant Rg" panose="02000503030000020003" pitchFamily="50" charset="0"/>
                <a:cs typeface="Arial" panose="020B0604020202020204" pitchFamily="34" charset="0"/>
              </a:rPr>
              <a:t>A baptism is a way to receive an infant or an adult into the Church and is a sign of becoming a Christian.</a:t>
            </a:r>
          </a:p>
          <a:p>
            <a:pPr>
              <a:lnSpc>
                <a:spcPct val="100000"/>
              </a:lnSpc>
              <a:spcBef>
                <a:spcPct val="0"/>
              </a:spcBef>
              <a:buFontTx/>
              <a:buNone/>
            </a:pPr>
            <a:endParaRPr lang="en-GB" altLang="en-US" sz="1800" dirty="0">
              <a:latin typeface="Twinkl" pitchFamily="2" charset="0"/>
              <a:ea typeface="Sassoon Infant Rg" panose="02000503030000020003" pitchFamily="50" charset="0"/>
              <a:cs typeface="Arial" panose="020B0604020202020204" pitchFamily="34" charset="0"/>
            </a:endParaRPr>
          </a:p>
          <a:p>
            <a:pPr>
              <a:lnSpc>
                <a:spcPct val="100000"/>
              </a:lnSpc>
              <a:spcBef>
                <a:spcPct val="0"/>
              </a:spcBef>
              <a:buNone/>
            </a:pPr>
            <a:r>
              <a:rPr lang="en-GB" altLang="en-US" sz="1800" dirty="0">
                <a:latin typeface="Twinkl" pitchFamily="2" charset="0"/>
                <a:ea typeface="Sassoon Infant Rg" panose="02000503030000020003" pitchFamily="50" charset="0"/>
                <a:cs typeface="Arial" panose="020B0604020202020204" pitchFamily="34" charset="0"/>
              </a:rPr>
              <a:t>A person of any age can be baptised. Some churches specialise in adult baptisms or Believer’s Baptisms.</a:t>
            </a:r>
          </a:p>
        </p:txBody>
      </p:sp>
      <p:sp>
        <p:nvSpPr>
          <p:cNvPr id="7" name="Rectangle 6"/>
          <p:cNvSpPr/>
          <p:nvPr/>
        </p:nvSpPr>
        <p:spPr>
          <a:xfrm>
            <a:off x="755650" y="3361037"/>
            <a:ext cx="6392061" cy="1356883"/>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sz="2000" b="1" dirty="0">
                <a:solidFill>
                  <a:schemeClr val="tx1"/>
                </a:solidFill>
                <a:latin typeface="Twinkl" pitchFamily="2" charset="0"/>
              </a:rPr>
              <a:t>What happens when a baby is baptised?</a:t>
            </a:r>
          </a:p>
          <a:p>
            <a:pPr>
              <a:lnSpc>
                <a:spcPct val="100000"/>
              </a:lnSpc>
              <a:spcBef>
                <a:spcPct val="0"/>
              </a:spcBef>
              <a:buFontTx/>
              <a:buNone/>
            </a:pPr>
            <a:endParaRPr lang="en-GB" altLang="en-US" b="1" dirty="0">
              <a:solidFill>
                <a:schemeClr val="tx1"/>
              </a:solidFill>
              <a:latin typeface="Twinkl" pitchFamily="2" charset="0"/>
            </a:endParaRPr>
          </a:p>
          <a:p>
            <a:pPr>
              <a:lnSpc>
                <a:spcPct val="100000"/>
              </a:lnSpc>
              <a:spcBef>
                <a:spcPct val="0"/>
              </a:spcBef>
              <a:buFontTx/>
              <a:buNone/>
            </a:pPr>
            <a:endParaRPr lang="en-GB" altLang="en-US" b="1" dirty="0">
              <a:solidFill>
                <a:schemeClr val="tx1"/>
              </a:solidFill>
              <a:latin typeface="Twinkl" pitchFamily="2" charset="0"/>
            </a:endParaRPr>
          </a:p>
          <a:p>
            <a:pPr>
              <a:lnSpc>
                <a:spcPct val="100000"/>
              </a:lnSpc>
              <a:spcBef>
                <a:spcPct val="0"/>
              </a:spcBef>
              <a:buFontTx/>
              <a:buNone/>
            </a:pPr>
            <a:endParaRPr lang="en-GB" altLang="en-US" b="1" dirty="0">
              <a:solidFill>
                <a:schemeClr val="tx1"/>
              </a:solidFill>
              <a:latin typeface="Twinkl"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8994" y="3038316"/>
            <a:ext cx="4137434" cy="402774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0385" y="3966521"/>
            <a:ext cx="2235309" cy="2133085"/>
          </a:xfrm>
          <a:prstGeom prst="rect">
            <a:avLst/>
          </a:prstGeom>
        </p:spPr>
      </p:pic>
    </p:spTree>
    <p:extLst>
      <p:ext uri="{BB962C8B-B14F-4D97-AF65-F5344CB8AC3E}">
        <p14:creationId xmlns:p14="http://schemas.microsoft.com/office/powerpoint/2010/main" val="30326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Special People</a:t>
            </a:r>
          </a:p>
        </p:txBody>
      </p:sp>
      <p:sp>
        <p:nvSpPr>
          <p:cNvPr id="3" name="TextBox 16"/>
          <p:cNvSpPr txBox="1">
            <a:spLocks noChangeArrowheads="1"/>
          </p:cNvSpPr>
          <p:nvPr/>
        </p:nvSpPr>
        <p:spPr bwMode="auto">
          <a:xfrm>
            <a:off x="4716651" y="1618852"/>
            <a:ext cx="388759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dirty="0">
                <a:latin typeface="Twinkl" pitchFamily="2" charset="0"/>
                <a:ea typeface="Sassoon Infant Rg" panose="02000503030000020003" pitchFamily="50" charset="0"/>
                <a:cs typeface="Arial" panose="020B0604020202020204" pitchFamily="34" charset="0"/>
              </a:rPr>
              <a:t>Godparents are an important part of the baptism service. </a:t>
            </a:r>
          </a:p>
          <a:p>
            <a:pPr>
              <a:lnSpc>
                <a:spcPct val="100000"/>
              </a:lnSpc>
              <a:spcBef>
                <a:spcPct val="0"/>
              </a:spcBef>
              <a:buFontTx/>
              <a:buNone/>
            </a:pPr>
            <a:endParaRPr lang="en-GB" altLang="en-US" sz="1800" dirty="0">
              <a:latin typeface="Twinkl" pitchFamily="2" charset="0"/>
              <a:ea typeface="Sassoon Infant Rg" panose="02000503030000020003" pitchFamily="50" charset="0"/>
              <a:cs typeface="Arial" panose="020B0604020202020204" pitchFamily="34" charset="0"/>
            </a:endParaRPr>
          </a:p>
          <a:p>
            <a:pPr>
              <a:lnSpc>
                <a:spcPct val="100000"/>
              </a:lnSpc>
              <a:spcBef>
                <a:spcPct val="0"/>
              </a:spcBef>
              <a:buFontTx/>
              <a:buNone/>
            </a:pPr>
            <a:r>
              <a:rPr lang="en-GB" altLang="en-US" sz="1800" dirty="0">
                <a:latin typeface="Twinkl" pitchFamily="2" charset="0"/>
                <a:ea typeface="Sassoon Infant Rg" panose="02000503030000020003" pitchFamily="50" charset="0"/>
                <a:cs typeface="Arial" panose="020B0604020202020204" pitchFamily="34" charset="0"/>
              </a:rPr>
              <a:t>Before the baptism, the parents of the baby choose godparents to help them to look after their child.</a:t>
            </a:r>
          </a:p>
          <a:p>
            <a:pPr>
              <a:lnSpc>
                <a:spcPct val="100000"/>
              </a:lnSpc>
              <a:spcBef>
                <a:spcPct val="0"/>
              </a:spcBef>
              <a:buFontTx/>
              <a:buNone/>
            </a:pPr>
            <a:endParaRPr lang="en-GB" altLang="en-US" sz="1800" dirty="0">
              <a:latin typeface="Twinkl" pitchFamily="2" charset="0"/>
              <a:ea typeface="Sassoon Infant Rg" panose="02000503030000020003" pitchFamily="50" charset="0"/>
              <a:cs typeface="Arial" panose="020B0604020202020204" pitchFamily="34" charset="0"/>
            </a:endParaRPr>
          </a:p>
          <a:p>
            <a:pPr>
              <a:lnSpc>
                <a:spcPct val="100000"/>
              </a:lnSpc>
              <a:spcBef>
                <a:spcPct val="0"/>
              </a:spcBef>
              <a:buFontTx/>
              <a:buNone/>
            </a:pPr>
            <a:r>
              <a:rPr lang="en-GB" altLang="en-US" sz="1800" dirty="0">
                <a:latin typeface="Twinkl" pitchFamily="2" charset="0"/>
                <a:ea typeface="Sassoon Infant Rg" panose="02000503030000020003" pitchFamily="50" charset="0"/>
                <a:cs typeface="Arial" panose="020B0604020202020204" pitchFamily="34" charset="0"/>
              </a:rPr>
              <a:t>Along with the parents of the baby at the baptism, the godparents say they believe in God then make special promises to look after the child and help him or her to grow up to be a good Christian person.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967" r="15403"/>
          <a:stretch/>
        </p:blipFill>
        <p:spPr>
          <a:xfrm>
            <a:off x="728566" y="1782275"/>
            <a:ext cx="3838669" cy="3366471"/>
          </a:xfrm>
          <a:prstGeom prst="roundRect">
            <a:avLst>
              <a:gd name="adj" fmla="val 6986"/>
            </a:avLst>
          </a:prstGeom>
        </p:spPr>
      </p:pic>
    </p:spTree>
    <p:extLst>
      <p:ext uri="{BB962C8B-B14F-4D97-AF65-F5344CB8AC3E}">
        <p14:creationId xmlns:p14="http://schemas.microsoft.com/office/powerpoint/2010/main" val="199053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50" y="1700362"/>
            <a:ext cx="4510413"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The baby will wear a special outfit because a baptism is a very special occasion in their life.</a:t>
            </a:r>
          </a:p>
        </p:txBody>
      </p:sp>
      <p:sp>
        <p:nvSpPr>
          <p:cNvPr id="2" name="Title 1"/>
          <p:cNvSpPr>
            <a:spLocks noGrp="1"/>
          </p:cNvSpPr>
          <p:nvPr>
            <p:ph type="title"/>
          </p:nvPr>
        </p:nvSpPr>
        <p:spPr/>
        <p:txBody>
          <a:bodyPr/>
          <a:lstStyle/>
          <a:p>
            <a:r>
              <a:rPr lang="en-GB" dirty="0"/>
              <a:t>Special Objects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637" y="2976630"/>
            <a:ext cx="3512042" cy="3116195"/>
          </a:xfrm>
          <a:prstGeom prst="rect">
            <a:avLst/>
          </a:prstGeom>
        </p:spPr>
      </p:pic>
      <p:pic>
        <p:nvPicPr>
          <p:cNvPr id="10" name="Picture 9">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06939" y="2011414"/>
            <a:ext cx="4664470" cy="3498352"/>
          </a:xfrm>
          <a:prstGeom prst="roundRect">
            <a:avLst>
              <a:gd name="adj" fmla="val 4447"/>
            </a:avLst>
          </a:prstGeom>
          <a:solidFill>
            <a:srgbClr val="FFFFFF">
              <a:shade val="85000"/>
            </a:srgbClr>
          </a:solidFill>
          <a:ln w="88900" cap="sq">
            <a:noFill/>
            <a:miter lim="800000"/>
          </a:ln>
          <a:effectLst/>
        </p:spPr>
      </p:pic>
      <p:sp>
        <p:nvSpPr>
          <p:cNvPr id="11" name="TextBox 5"/>
          <p:cNvSpPr txBox="1">
            <a:spLocks noChangeArrowheads="1"/>
          </p:cNvSpPr>
          <p:nvPr/>
        </p:nvSpPr>
        <p:spPr bwMode="auto">
          <a:xfrm>
            <a:off x="4953794" y="5515844"/>
            <a:ext cx="2386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800" dirty="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Photos courtesy of </a:t>
            </a:r>
            <a:r>
              <a:rPr lang="en-GB" altLang="en-US" sz="800" dirty="0" err="1">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NCBrian</a:t>
            </a:r>
            <a:r>
              <a:rPr lang="en-GB" altLang="en-US" sz="800" dirty="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 </a:t>
            </a:r>
            <a:r>
              <a:rPr lang="en-GB" altLang="en-US" sz="800" dirty="0" err="1">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jenfagon</a:t>
            </a:r>
            <a:r>
              <a:rPr lang="en-GB" altLang="en-US" sz="800" dirty="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 and </a:t>
            </a:r>
            <a:r>
              <a:rPr lang="en-GB" altLang="en-US" sz="800" dirty="0" err="1">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PhylB</a:t>
            </a:r>
            <a:r>
              <a:rPr lang="en-GB" altLang="en-US" sz="800" dirty="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37088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Special Objects</a:t>
            </a:r>
          </a:p>
        </p:txBody>
      </p:sp>
      <p:sp>
        <p:nvSpPr>
          <p:cNvPr id="6" name="Rectangle 5"/>
          <p:cNvSpPr/>
          <p:nvPr/>
        </p:nvSpPr>
        <p:spPr>
          <a:xfrm>
            <a:off x="755650" y="1484808"/>
            <a:ext cx="7632700" cy="1603104"/>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ea typeface="Sassoon Infant Rg" panose="02000503030000020003" pitchFamily="50" charset="0"/>
                <a:cs typeface="Arial" panose="020B0604020202020204" pitchFamily="34" charset="0"/>
              </a:rPr>
              <a:t>The vicar pours water into the font then blesses it. The baby has some of this special water poured over their head to show that the baby is clean, pure and a new member of God’s family. The vicar may use special oil to sign a cross on the baby’s forehead. A candle may also be given to represent the baby being a light in God’s world.</a:t>
            </a:r>
          </a:p>
        </p:txBody>
      </p:sp>
      <p:sp>
        <p:nvSpPr>
          <p:cNvPr id="7" name="Rectangle 6"/>
          <p:cNvSpPr/>
          <p:nvPr/>
        </p:nvSpPr>
        <p:spPr>
          <a:xfrm>
            <a:off x="750885" y="3722118"/>
            <a:ext cx="7632700" cy="1049106"/>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ea typeface="Sassoon Infant Rg" panose="02000503030000020003" pitchFamily="50" charset="0"/>
                <a:cs typeface="Arial" panose="020B0604020202020204" pitchFamily="34" charset="0"/>
              </a:rPr>
              <a:t>The vicar says important words as </a:t>
            </a:r>
          </a:p>
          <a:p>
            <a:pPr>
              <a:lnSpc>
                <a:spcPct val="100000"/>
              </a:lnSpc>
              <a:spcBef>
                <a:spcPct val="0"/>
              </a:spcBef>
              <a:buFontTx/>
              <a:buNone/>
            </a:pPr>
            <a:r>
              <a:rPr lang="en-GB" altLang="en-US" dirty="0">
                <a:solidFill>
                  <a:schemeClr val="tx1"/>
                </a:solidFill>
                <a:ea typeface="Sassoon Infant Rg" panose="02000503030000020003" pitchFamily="50" charset="0"/>
                <a:cs typeface="Arial" panose="020B0604020202020204" pitchFamily="34" charset="0"/>
              </a:rPr>
              <a:t>the water is poured over the baby’s </a:t>
            </a:r>
          </a:p>
          <a:p>
            <a:pPr>
              <a:lnSpc>
                <a:spcPct val="100000"/>
              </a:lnSpc>
              <a:spcBef>
                <a:spcPct val="0"/>
              </a:spcBef>
              <a:buFontTx/>
              <a:buNone/>
            </a:pPr>
            <a:r>
              <a:rPr lang="en-GB" altLang="en-US" dirty="0">
                <a:solidFill>
                  <a:schemeClr val="tx1"/>
                </a:solidFill>
                <a:ea typeface="Sassoon Infant Rg" panose="02000503030000020003" pitchFamily="50" charset="0"/>
                <a:cs typeface="Arial" panose="020B0604020202020204" pitchFamily="34" charset="0"/>
              </a:rPr>
              <a:t>head.</a:t>
            </a:r>
          </a:p>
        </p:txBody>
      </p:sp>
      <p:sp>
        <p:nvSpPr>
          <p:cNvPr id="8" name="Rectangle 7"/>
          <p:cNvSpPr/>
          <p:nvPr/>
        </p:nvSpPr>
        <p:spPr>
          <a:xfrm>
            <a:off x="755650" y="4860161"/>
            <a:ext cx="7632700" cy="1049106"/>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b="1" dirty="0">
                <a:solidFill>
                  <a:schemeClr val="tx1"/>
                </a:solidFill>
                <a:ea typeface="Sassoon Infant Rg" panose="02000503030000020003" pitchFamily="50" charset="0"/>
                <a:cs typeface="Arial" panose="020B0604020202020204" pitchFamily="34" charset="0"/>
              </a:rPr>
              <a:t>'I baptise you in the name of the</a:t>
            </a:r>
          </a:p>
          <a:p>
            <a:pPr>
              <a:lnSpc>
                <a:spcPct val="100000"/>
              </a:lnSpc>
              <a:spcBef>
                <a:spcPct val="0"/>
              </a:spcBef>
              <a:buFontTx/>
              <a:buNone/>
            </a:pPr>
            <a:r>
              <a:rPr lang="en-GB" altLang="en-US" b="1" dirty="0">
                <a:solidFill>
                  <a:schemeClr val="tx1"/>
                </a:solidFill>
                <a:ea typeface="Sassoon Infant Rg" panose="02000503030000020003" pitchFamily="50" charset="0"/>
                <a:cs typeface="Arial" panose="020B0604020202020204" pitchFamily="34" charset="0"/>
              </a:rPr>
              <a:t>Father, and of the Son, and of the </a:t>
            </a:r>
          </a:p>
          <a:p>
            <a:pPr>
              <a:lnSpc>
                <a:spcPct val="100000"/>
              </a:lnSpc>
              <a:spcBef>
                <a:spcPct val="0"/>
              </a:spcBef>
              <a:buFontTx/>
              <a:buNone/>
            </a:pPr>
            <a:r>
              <a:rPr lang="en-GB" altLang="en-US" b="1" dirty="0">
                <a:solidFill>
                  <a:schemeClr val="tx1"/>
                </a:solidFill>
                <a:ea typeface="Sassoon Infant Rg" panose="02000503030000020003" pitchFamily="50" charset="0"/>
                <a:cs typeface="Arial" panose="020B0604020202020204" pitchFamily="34" charset="0"/>
              </a:rPr>
              <a:t>Holy Spirit, Amen’.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40" t="3917" r="5219" b="5224"/>
          <a:stretch/>
        </p:blipFill>
        <p:spPr>
          <a:xfrm>
            <a:off x="4572000" y="3577765"/>
            <a:ext cx="3816350" cy="2515060"/>
          </a:xfrm>
          <a:prstGeom prst="roundRect">
            <a:avLst>
              <a:gd name="adj" fmla="val 11456"/>
            </a:avLst>
          </a:prstGeom>
        </p:spPr>
      </p:pic>
    </p:spTree>
    <p:extLst>
      <p:ext uri="{BB962C8B-B14F-4D97-AF65-F5344CB8AC3E}">
        <p14:creationId xmlns:p14="http://schemas.microsoft.com/office/powerpoint/2010/main" val="209949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Special Objects</a:t>
            </a:r>
          </a:p>
        </p:txBody>
      </p:sp>
      <p:pic>
        <p:nvPicPr>
          <p:cNvPr id="5" name="Picture 2"/>
          <p:cNvPicPr>
            <a:picLocks noChangeAspect="1"/>
          </p:cNvPicPr>
          <p:nvPr/>
        </p:nvPicPr>
        <p:blipFill rotWithShape="1">
          <a:blip r:embed="rId2">
            <a:extLst>
              <a:ext uri="{28A0092B-C50C-407E-A947-70E740481C1C}">
                <a14:useLocalDpi xmlns:a14="http://schemas.microsoft.com/office/drawing/2010/main" val="0"/>
              </a:ext>
            </a:extLst>
          </a:blip>
          <a:srcRect l="2113" t="2900" r="8246" b="14733"/>
          <a:stretch/>
        </p:blipFill>
        <p:spPr bwMode="auto">
          <a:xfrm>
            <a:off x="755650" y="3119712"/>
            <a:ext cx="4323932" cy="2634559"/>
          </a:xfrm>
          <a:prstGeom prst="roundRect">
            <a:avLst>
              <a:gd name="adj" fmla="val 74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3482" y="5754271"/>
            <a:ext cx="4572000" cy="338554"/>
          </a:xfrm>
          <a:prstGeom prst="rect">
            <a:avLst/>
          </a:prstGeom>
        </p:spPr>
        <p:txBody>
          <a:bodyPr>
            <a:spAutoFit/>
          </a:bodyPr>
          <a:lstStyle/>
          <a:p>
            <a:pPr>
              <a:lnSpc>
                <a:spcPct val="100000"/>
              </a:lnSpc>
              <a:spcBef>
                <a:spcPct val="0"/>
              </a:spcBef>
              <a:buFontTx/>
              <a:buNone/>
            </a:pPr>
            <a:r>
              <a:rPr lang="en-GB" altLang="en-US" sz="800" dirty="0">
                <a:latin typeface="Arial" panose="020B0604020202020204" pitchFamily="34" charset="0"/>
                <a:ea typeface="MS PGothic" panose="020B0600070205080204" pitchFamily="34" charset="-128"/>
                <a:cs typeface="Arial" panose="020B0604020202020204" pitchFamily="34" charset="0"/>
              </a:rPr>
              <a:t>Photos courtesy of archer10 (Dennis), </a:t>
            </a:r>
            <a:r>
              <a:rPr lang="en-GB" altLang="en-US" sz="800" dirty="0" err="1">
                <a:latin typeface="Arial" panose="020B0604020202020204" pitchFamily="34" charset="0"/>
                <a:ea typeface="MS PGothic" panose="020B0600070205080204" pitchFamily="34" charset="-128"/>
                <a:cs typeface="Arial" panose="020B0604020202020204" pitchFamily="34" charset="0"/>
              </a:rPr>
              <a:t>kkalyan</a:t>
            </a:r>
            <a:r>
              <a:rPr lang="en-GB" altLang="en-US" sz="800" dirty="0">
                <a:latin typeface="Arial" panose="020B0604020202020204" pitchFamily="34" charset="0"/>
                <a:ea typeface="MS PGothic" panose="020B0600070205080204" pitchFamily="34" charset="-128"/>
                <a:cs typeface="Arial" panose="020B0604020202020204" pitchFamily="34" charset="0"/>
              </a:rPr>
              <a:t> and </a:t>
            </a:r>
            <a:r>
              <a:rPr lang="en-GB" altLang="en-US" sz="800" dirty="0" err="1">
                <a:latin typeface="Arial" panose="020B0604020202020204" pitchFamily="34" charset="0"/>
                <a:ea typeface="MS PGothic" panose="020B0600070205080204" pitchFamily="34" charset="-128"/>
                <a:cs typeface="Arial" panose="020B0604020202020204" pitchFamily="34" charset="0"/>
              </a:rPr>
              <a:t>NCBrian</a:t>
            </a:r>
            <a:r>
              <a:rPr lang="en-GB" altLang="en-US" sz="800" dirty="0">
                <a:latin typeface="Arial" panose="020B0604020202020204" pitchFamily="34" charset="0"/>
                <a:ea typeface="MS PGothic" panose="020B0600070205080204" pitchFamily="34" charset="-128"/>
                <a:cs typeface="Arial" panose="020B0604020202020204" pitchFamily="34" charset="0"/>
              </a:rPr>
              <a:t> @flickr.com) - granted under creative commons licence - attribution</a:t>
            </a:r>
          </a:p>
        </p:txBody>
      </p:sp>
      <p:sp>
        <p:nvSpPr>
          <p:cNvPr id="6" name="Rectangle 5"/>
          <p:cNvSpPr/>
          <p:nvPr/>
        </p:nvSpPr>
        <p:spPr>
          <a:xfrm>
            <a:off x="770298" y="1713713"/>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Once the baby has been baptised, the parents will be given a certificate to show this has happened and a candle which the baby can keep to always remind them that they are a part of God’s family.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320" y="2480578"/>
            <a:ext cx="1085846" cy="3612247"/>
          </a:xfrm>
          <a:prstGeom prst="rect">
            <a:avLst/>
          </a:prstGeom>
        </p:spPr>
      </p:pic>
    </p:spTree>
    <p:extLst>
      <p:ext uri="{BB962C8B-B14F-4D97-AF65-F5344CB8AC3E}">
        <p14:creationId xmlns:p14="http://schemas.microsoft.com/office/powerpoint/2010/main" val="24059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413</TotalTime>
  <Words>775</Words>
  <Application>Microsoft Office PowerPoint</Application>
  <PresentationFormat>On-screen Show (4:3)</PresentationFormat>
  <Paragraphs>76</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Tuffy</vt:lpstr>
      <vt:lpstr>Twinkl SemiBold</vt:lpstr>
      <vt:lpstr>MS PGothic</vt:lpstr>
      <vt:lpstr>Sassoon Infant Rg</vt:lpstr>
      <vt:lpstr>Twinkl</vt:lpstr>
      <vt:lpstr>Office Theme</vt:lpstr>
      <vt:lpstr>PowerPoint Presentation</vt:lpstr>
      <vt:lpstr>Starter Activity</vt:lpstr>
      <vt:lpstr>Learning Objective</vt:lpstr>
      <vt:lpstr>Success Criteria</vt:lpstr>
      <vt:lpstr>What is a Baptism?</vt:lpstr>
      <vt:lpstr>Special People</vt:lpstr>
      <vt:lpstr>Special Objects</vt:lpstr>
      <vt:lpstr>Special Objects</vt:lpstr>
      <vt:lpstr>Special Objects</vt:lpstr>
      <vt:lpstr>A Baptism Service</vt:lpstr>
      <vt:lpstr>Match Up Activity</vt:lpstr>
      <vt:lpstr>What Happens During an Adult Baptism (Believer’s Baptism)?</vt:lpstr>
      <vt:lpstr>PowerPoint Presentation</vt:lpstr>
      <vt:lpstr>Plenary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Simone Wouters</dc:creator>
  <cp:lastModifiedBy>Staff</cp:lastModifiedBy>
  <cp:revision>34</cp:revision>
  <dcterms:created xsi:type="dcterms:W3CDTF">2020-01-28T12:22:09Z</dcterms:created>
  <dcterms:modified xsi:type="dcterms:W3CDTF">2020-04-29T10:47:35Z</dcterms:modified>
</cp:coreProperties>
</file>