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78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Tuffy" panose="020B0603060100000000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Twinkl SemiBold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DC0"/>
    <a:srgbClr val="DB5183"/>
    <a:srgbClr val="3399FF"/>
    <a:srgbClr val="FFCD82"/>
    <a:srgbClr val="9F73B2"/>
    <a:srgbClr val="FFE3B9"/>
    <a:srgbClr val="54A9FF"/>
    <a:srgbClr val="67C18C"/>
    <a:srgbClr val="F598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83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audio" Target="../media/media5.wav"/><Relationship Id="rId19" Type="http://schemas.openxmlformats.org/officeDocument/2006/relationships/image" Target="../media/image11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5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39" y="1986695"/>
            <a:ext cx="2010910" cy="13484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55650" y="5073447"/>
            <a:ext cx="7632699" cy="559327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55650" y="5156214"/>
            <a:ext cx="73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Bonjour ! Je </a:t>
            </a:r>
            <a:r>
              <a:rPr lang="en-GB" dirty="0" err="1">
                <a:latin typeface="Twinkl" pitchFamily="2" charset="0"/>
                <a:ea typeface="Times New Roman" panose="02020603050405020304" pitchFamily="18" charset="0"/>
              </a:rPr>
              <a:t>vais</a:t>
            </a: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  <a:ea typeface="Times New Roman" panose="02020603050405020304" pitchFamily="18" charset="0"/>
              </a:rPr>
              <a:t>au Canada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bateau</a:t>
            </a: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,</a:t>
            </a:r>
            <a:r>
              <a:rPr lang="en-GB" dirty="0">
                <a:solidFill>
                  <a:srgbClr val="0070C0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winkl" pitchFamily="2" charset="0"/>
              </a:rPr>
              <a:t>avec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maman.</a:t>
            </a:r>
            <a:endParaRPr lang="en-GB" dirty="0">
              <a:solidFill>
                <a:srgbClr val="DB5183"/>
              </a:solidFill>
              <a:latin typeface="Twinkl" pitchFamily="2" charset="0"/>
              <a:ea typeface="Times New Roman" panose="02020603050405020304" pitchFamily="18" charset="0"/>
            </a:endParaRPr>
          </a:p>
        </p:txBody>
      </p:sp>
      <p:pic>
        <p:nvPicPr>
          <p:cNvPr id="40" name="bateau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320" y="521294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673" y="1729266"/>
            <a:ext cx="1511766" cy="1795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1576" y="2069231"/>
            <a:ext cx="1300848" cy="3143716"/>
          </a:xfrm>
          <a:prstGeom prst="rect">
            <a:avLst/>
          </a:prstGeom>
        </p:spPr>
      </p:pic>
      <p:pic>
        <p:nvPicPr>
          <p:cNvPr id="16" name="Group Work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28800" y="444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Allez</a:t>
            </a:r>
            <a:r>
              <a:rPr lang="en-GB" b="0" dirty="0"/>
              <a:t>-y</a:t>
            </a:r>
            <a:r>
              <a:rPr lang="fr-FR" b="0" dirty="0"/>
              <a:t> !</a:t>
            </a:r>
            <a:br>
              <a:rPr lang="fr-FR" b="0" dirty="0"/>
            </a:br>
            <a:r>
              <a:rPr lang="fr-FR" sz="2400" b="0" dirty="0"/>
              <a:t>(Off You Go!)</a:t>
            </a:r>
            <a:endParaRPr lang="en-GB" sz="2700" dirty="0"/>
          </a:p>
        </p:txBody>
      </p:sp>
      <p:sp>
        <p:nvSpPr>
          <p:cNvPr id="35" name="Rectangle 34"/>
          <p:cNvSpPr/>
          <p:nvPr/>
        </p:nvSpPr>
        <p:spPr>
          <a:xfrm>
            <a:off x="755650" y="1840634"/>
            <a:ext cx="7632699" cy="698598"/>
          </a:xfrm>
          <a:prstGeom prst="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919047" y="1866767"/>
            <a:ext cx="730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Use the exploding boxes and prompt card to make sentences about going on holiday.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458" y="2661706"/>
            <a:ext cx="242415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554" y="2661706"/>
            <a:ext cx="2424150" cy="3428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2661706"/>
            <a:ext cx="242415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325" y="2997371"/>
            <a:ext cx="2613024" cy="61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325" y="3873729"/>
            <a:ext cx="2603500" cy="621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325" y="4756273"/>
            <a:ext cx="2607296" cy="680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ndividual Work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1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102" y="1742934"/>
            <a:ext cx="1549988" cy="1728778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82924" y="1829952"/>
            <a:ext cx="139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winkl" pitchFamily="2" charset="0"/>
              </a:rPr>
              <a:t>…avec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ma maman </a:t>
            </a:r>
            <a:r>
              <a:rPr lang="fr-FR" sz="1600" dirty="0">
                <a:latin typeface="Twinkl" pitchFamily="2" charset="0"/>
              </a:rPr>
              <a:t>et</a:t>
            </a:r>
            <a:r>
              <a:rPr lang="fr-FR" sz="16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ma sœur.</a:t>
            </a:r>
            <a:r>
              <a:rPr lang="en-GB" sz="1600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pic>
        <p:nvPicPr>
          <p:cNvPr id="10" name="Family 1 x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522" y="306100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family 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549" y="1711734"/>
            <a:ext cx="993352" cy="18512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40457" y="1742935"/>
            <a:ext cx="1828799" cy="1677096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813440" y="1892901"/>
            <a:ext cx="1339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winkl" pitchFamily="2" charset="0"/>
              </a:rPr>
              <a:t>…avec </a:t>
            </a:r>
            <a:r>
              <a:rPr lang="fr-FR" sz="1600" dirty="0">
                <a:solidFill>
                  <a:srgbClr val="3399FF"/>
                </a:solidFill>
                <a:latin typeface="Twinkl" pitchFamily="2" charset="0"/>
              </a:rPr>
              <a:t>mon papa</a:t>
            </a:r>
            <a:r>
              <a:rPr lang="fr-FR" sz="1600" dirty="0">
                <a:latin typeface="Twinkl" pitchFamily="2" charset="0"/>
              </a:rPr>
              <a:t>,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ma maman </a:t>
            </a:r>
            <a:r>
              <a:rPr lang="fr-FR" sz="1600" dirty="0">
                <a:latin typeface="Twinkl" pitchFamily="2" charset="0"/>
              </a:rPr>
              <a:t>et</a:t>
            </a:r>
            <a:r>
              <a:rPr lang="fr-FR" sz="16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sz="1600" dirty="0">
                <a:solidFill>
                  <a:srgbClr val="3399FF"/>
                </a:solidFill>
                <a:latin typeface="Twinkl" pitchFamily="2" charset="0"/>
              </a:rPr>
              <a:t>mes deux frères. </a:t>
            </a:r>
            <a:endParaRPr lang="en-GB" sz="1600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26" name="Family 2 x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05" y="306101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family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83901" y="1711734"/>
            <a:ext cx="1437274" cy="185124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211766" y="1742935"/>
            <a:ext cx="1187209" cy="1677096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432964" y="1924103"/>
            <a:ext cx="1047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winkl" pitchFamily="2" charset="0"/>
              </a:rPr>
              <a:t>…avec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ma maman.</a:t>
            </a:r>
            <a:endParaRPr lang="en-GB" sz="1600" dirty="0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29" name="Family 3 x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499" y="306101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family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72509" y="1711733"/>
            <a:ext cx="766034" cy="185124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369590" y="4155062"/>
            <a:ext cx="2004361" cy="1728778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896995" y="4242080"/>
            <a:ext cx="1397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winkl" pitchFamily="2" charset="0"/>
              </a:rPr>
              <a:t>…avec </a:t>
            </a:r>
            <a:r>
              <a:rPr lang="fr-FR" sz="1600" dirty="0">
                <a:solidFill>
                  <a:srgbClr val="3399FF"/>
                </a:solidFill>
                <a:latin typeface="Twinkl" pitchFamily="2" charset="0"/>
              </a:rPr>
              <a:t>mon papa</a:t>
            </a:r>
            <a:r>
              <a:rPr lang="fr-FR" sz="1600" dirty="0">
                <a:latin typeface="Twinkl" pitchFamily="2" charset="0"/>
              </a:rPr>
              <a:t>,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ma maman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Twinkl" pitchFamily="2" charset="0"/>
              </a:rPr>
              <a:t>,</a:t>
            </a:r>
            <a:r>
              <a:rPr lang="fr-FR" sz="16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sz="1600" dirty="0">
                <a:solidFill>
                  <a:srgbClr val="3399FF"/>
                </a:solidFill>
                <a:latin typeface="Twinkl" pitchFamily="2" charset="0"/>
              </a:rPr>
              <a:t>mon frère</a:t>
            </a:r>
            <a:r>
              <a:rPr lang="fr-FR" sz="1600" dirty="0">
                <a:latin typeface="Twinkl" pitchFamily="2" charset="0"/>
              </a:rPr>
              <a:t> et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mes deux sœurs.</a:t>
            </a:r>
            <a:r>
              <a:rPr lang="en-GB" sz="1600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pic>
        <p:nvPicPr>
          <p:cNvPr id="32" name="Family 4 x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026" y="55208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family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20174" y="4064967"/>
            <a:ext cx="1191130" cy="185124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92179" y="4187438"/>
            <a:ext cx="1772327" cy="1728778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187550" y="4274456"/>
            <a:ext cx="139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winkl" pitchFamily="2" charset="0"/>
              </a:rPr>
              <a:t>…avec 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ma maman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Twinkl" pitchFamily="2" charset="0"/>
              </a:rPr>
              <a:t>,</a:t>
            </a:r>
            <a:r>
              <a:rPr lang="fr-FR" sz="1600" dirty="0">
                <a:solidFill>
                  <a:srgbClr val="DB5183"/>
                </a:solidFill>
                <a:latin typeface="Twinkl" pitchFamily="2" charset="0"/>
              </a:rPr>
              <a:t> </a:t>
            </a:r>
            <a:r>
              <a:rPr lang="fr-FR" sz="1600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r>
              <a:rPr lang="fr-FR" sz="16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sz="1600" dirty="0">
                <a:latin typeface="Twinkl" pitchFamily="2" charset="0"/>
              </a:rPr>
              <a:t>et</a:t>
            </a:r>
            <a:r>
              <a:rPr lang="fr-FR" sz="1600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sz="1600" dirty="0">
                <a:solidFill>
                  <a:srgbClr val="3399FF"/>
                </a:solidFill>
                <a:latin typeface="Twinkl" pitchFamily="2" charset="0"/>
              </a:rPr>
              <a:t>mon frère.</a:t>
            </a:r>
            <a:r>
              <a:rPr lang="fr-FR" sz="1600" dirty="0">
                <a:solidFill>
                  <a:srgbClr val="FF0000"/>
                </a:solidFill>
                <a:latin typeface="Twinkl" pitchFamily="2" charset="0"/>
              </a:rPr>
              <a:t> </a:t>
            </a:r>
            <a:endParaRPr lang="en-GB" sz="1600" dirty="0">
              <a:latin typeface="Twinkl" pitchFamily="2" charset="0"/>
            </a:endParaRPr>
          </a:p>
        </p:txBody>
      </p:sp>
      <p:pic>
        <p:nvPicPr>
          <p:cNvPr id="36" name="Family 5 x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581" y="5553189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family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46414" y="4171702"/>
            <a:ext cx="1138192" cy="1851248"/>
          </a:xfrm>
          <a:prstGeom prst="rect">
            <a:avLst/>
          </a:prstGeom>
        </p:spPr>
      </p:pic>
      <p:pic>
        <p:nvPicPr>
          <p:cNvPr id="35" name="Group Work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9" name="Pictur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427839" y="113866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427839" y="2031029"/>
            <a:ext cx="609600" cy="609600"/>
          </a:xfrm>
          <a:prstGeom prst="rect">
            <a:avLst/>
          </a:prstGeom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427839" y="2911540"/>
            <a:ext cx="609600" cy="609600"/>
          </a:xfrm>
          <a:prstGeom prst="rect">
            <a:avLst/>
          </a:prstGeom>
        </p:spPr>
      </p:pic>
      <p:pic>
        <p:nvPicPr>
          <p:cNvPr id="13" name="Picture 1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427839" y="3727259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427839" y="4576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63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0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4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3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3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24" grpId="0"/>
      <p:bldP spid="23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301205" y="5034988"/>
            <a:ext cx="3087144" cy="723961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755650" y="3429000"/>
            <a:ext cx="3318638" cy="426338"/>
          </a:xfrm>
          <a:prstGeom prst="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625296" y="5036308"/>
            <a:ext cx="245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winkl" pitchFamily="2" charset="0"/>
              </a:rPr>
              <a:t>avec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 </a:t>
            </a:r>
            <a:r>
              <a:rPr lang="fr-FR" dirty="0">
                <a:latin typeface="Twinkl" pitchFamily="2" charset="0"/>
              </a:rPr>
              <a:t>et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sœur.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28466" y="3469190"/>
            <a:ext cx="237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Je </a:t>
            </a:r>
            <a:r>
              <a:rPr lang="en-GB" dirty="0" err="1">
                <a:latin typeface="Twinkl" pitchFamily="2" charset="0"/>
              </a:rPr>
              <a:t>vais</a:t>
            </a:r>
            <a:r>
              <a:rPr lang="en-GB" dirty="0">
                <a:latin typeface="Twinkl" pitchFamily="2" charset="0"/>
              </a:rPr>
              <a:t>…?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40" name="mam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554" y="519082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amily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93951" y="2073020"/>
            <a:ext cx="2055158" cy="38300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421754" y="1990678"/>
            <a:ext cx="160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maman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sœur</a:t>
            </a:r>
          </a:p>
          <a:p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mes sœurs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0851" y="1990678"/>
            <a:ext cx="152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papa</a:t>
            </a:r>
          </a:p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frère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frères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43" name="Group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31863" y="353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797899" y="4677325"/>
            <a:ext cx="2590450" cy="924650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757674" y="3429000"/>
            <a:ext cx="3318638" cy="426338"/>
          </a:xfrm>
          <a:prstGeom prst="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937444" y="4678645"/>
            <a:ext cx="20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winkl" pitchFamily="2" charset="0"/>
              </a:rPr>
              <a:t>avec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papa</a:t>
            </a:r>
            <a:r>
              <a:rPr lang="fr-FR" dirty="0">
                <a:latin typeface="Twinkl" pitchFamily="2" charset="0"/>
              </a:rPr>
              <a:t>,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 </a:t>
            </a:r>
            <a:r>
              <a:rPr lang="fr-FR" dirty="0">
                <a:latin typeface="Twinkl" pitchFamily="2" charset="0"/>
              </a:rPr>
              <a:t>et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deux frères. 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8833" y="3469190"/>
            <a:ext cx="184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Je </a:t>
            </a:r>
            <a:r>
              <a:rPr lang="en-GB" dirty="0" err="1">
                <a:latin typeface="Twinkl" pitchFamily="2" charset="0"/>
              </a:rPr>
              <a:t>vais</a:t>
            </a:r>
            <a:r>
              <a:rPr lang="en-GB" dirty="0">
                <a:latin typeface="Twinkl" pitchFamily="2" charset="0"/>
              </a:rPr>
              <a:t>…?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40" name="pap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554" y="483316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167111" y="1990678"/>
            <a:ext cx="160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maman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sœur</a:t>
            </a:r>
          </a:p>
          <a:p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mes sœurs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0851" y="1990678"/>
            <a:ext cx="152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papa</a:t>
            </a:r>
          </a:p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frère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frères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2" name="family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7363" y="2078095"/>
            <a:ext cx="3203296" cy="4125934"/>
          </a:xfrm>
          <a:prstGeom prst="rect">
            <a:avLst/>
          </a:prstGeom>
        </p:spPr>
      </p:pic>
      <p:pic>
        <p:nvPicPr>
          <p:cNvPr id="13" name="Group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52550" y="3000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746202" y="5024566"/>
            <a:ext cx="3642147" cy="524361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755650" y="3636604"/>
            <a:ext cx="3642147" cy="426338"/>
          </a:xfrm>
          <a:prstGeom prst="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625296" y="5089963"/>
            <a:ext cx="210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winkl" pitchFamily="2" charset="0"/>
              </a:rPr>
              <a:t>avec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maman.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3291" y="3676794"/>
            <a:ext cx="237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Je </a:t>
            </a:r>
            <a:r>
              <a:rPr lang="en-GB" dirty="0" err="1">
                <a:latin typeface="Twinkl" pitchFamily="2" charset="0"/>
              </a:rPr>
              <a:t>vais</a:t>
            </a:r>
            <a:r>
              <a:rPr lang="en-GB" dirty="0">
                <a:latin typeface="Twinkl" pitchFamily="2" charset="0"/>
              </a:rPr>
              <a:t>…?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40" name="mama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113" y="513804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664822" y="1990678"/>
            <a:ext cx="160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maman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sœur</a:t>
            </a:r>
          </a:p>
          <a:p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mes sœurs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0851" y="1990678"/>
            <a:ext cx="152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papa</a:t>
            </a:r>
          </a:p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frère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frères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3" name="family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487" y="2152891"/>
            <a:ext cx="1536822" cy="3713987"/>
          </a:xfrm>
          <a:prstGeom prst="rect">
            <a:avLst/>
          </a:prstGeom>
        </p:spPr>
      </p:pic>
      <p:pic>
        <p:nvPicPr>
          <p:cNvPr id="13" name="Group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09750" y="4097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225143" y="4514120"/>
            <a:ext cx="3163206" cy="1122751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757926" y="3919058"/>
            <a:ext cx="3434384" cy="426338"/>
          </a:xfrm>
          <a:prstGeom prst="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542527" y="4596887"/>
            <a:ext cx="243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avec mon papa</a:t>
            </a:r>
            <a:r>
              <a:rPr lang="fr-FR" dirty="0">
                <a:latin typeface="Twinkl" pitchFamily="2" charset="0"/>
              </a:rPr>
              <a:t>,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winkl" pitchFamily="2" charset="0"/>
              </a:rPr>
              <a:t>,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frère</a:t>
            </a:r>
            <a:r>
              <a:rPr lang="fr-FR" dirty="0">
                <a:latin typeface="Twinkl" pitchFamily="2" charset="0"/>
              </a:rPr>
              <a:t> et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mes deux sœurs.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2712" y="3919058"/>
            <a:ext cx="237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Je </a:t>
            </a:r>
            <a:r>
              <a:rPr lang="en-GB" dirty="0" err="1">
                <a:latin typeface="Twinkl" pitchFamily="2" charset="0"/>
              </a:rPr>
              <a:t>vais</a:t>
            </a:r>
            <a:r>
              <a:rPr lang="en-GB" dirty="0">
                <a:latin typeface="Twinkl" pitchFamily="2" charset="0"/>
              </a:rPr>
              <a:t>…?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40" name="pap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113" y="481627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664822" y="1990678"/>
            <a:ext cx="160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maman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sœur</a:t>
            </a:r>
          </a:p>
          <a:p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mes sœurs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0851" y="1990678"/>
            <a:ext cx="152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papa</a:t>
            </a:r>
          </a:p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frère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frères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2" name="family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36797" y="1882614"/>
            <a:ext cx="2563555" cy="3984264"/>
          </a:xfrm>
          <a:prstGeom prst="rect">
            <a:avLst/>
          </a:prstGeom>
        </p:spPr>
      </p:pic>
      <p:pic>
        <p:nvPicPr>
          <p:cNvPr id="13" name="Group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8838" y="488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436157" y="4514120"/>
            <a:ext cx="2952191" cy="1122751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753170" y="3919058"/>
            <a:ext cx="3434384" cy="426338"/>
          </a:xfrm>
          <a:prstGeom prst="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5883403" y="4596887"/>
            <a:ext cx="243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winkl" pitchFamily="2" charset="0"/>
              </a:rPr>
              <a:t>avec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Twinkl" pitchFamily="2" charset="0"/>
              </a:rPr>
              <a:t>,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latin typeface="Twinkl" pitchFamily="2" charset="0"/>
              </a:rPr>
              <a:t>et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frère.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8369" y="3919058"/>
            <a:ext cx="237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Je </a:t>
            </a:r>
            <a:r>
              <a:rPr lang="en-GB" dirty="0" err="1">
                <a:latin typeface="Twinkl" pitchFamily="2" charset="0"/>
              </a:rPr>
              <a:t>vais</a:t>
            </a:r>
            <a:r>
              <a:rPr lang="en-GB" dirty="0">
                <a:latin typeface="Twinkl" pitchFamily="2" charset="0"/>
              </a:rPr>
              <a:t>…?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40" name="papi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113" y="481627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664822" y="1990678"/>
            <a:ext cx="160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</a:rPr>
              <a:t>maman</a:t>
            </a:r>
            <a:endParaRPr lang="en-GB" dirty="0">
              <a:solidFill>
                <a:srgbClr val="DB5183"/>
              </a:solidFill>
              <a:latin typeface="Twinkl" pitchFamily="2" charset="0"/>
            </a:endParaRPr>
          </a:p>
          <a:p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ma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sœur</a:t>
            </a:r>
          </a:p>
          <a:p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mes sœurs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0851" y="1990678"/>
            <a:ext cx="152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papa</a:t>
            </a:r>
          </a:p>
          <a:p>
            <a:r>
              <a:rPr lang="en-GB" dirty="0">
                <a:solidFill>
                  <a:srgbClr val="3399FF"/>
                </a:solidFill>
                <a:latin typeface="Twinkl" pitchFamily="2" charset="0"/>
              </a:rPr>
              <a:t>mon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frère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frères</a:t>
            </a:r>
          </a:p>
          <a:p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papi</a:t>
            </a:r>
            <a:endParaRPr lang="en-GB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56572" y="2203274"/>
            <a:ext cx="2252473" cy="3663604"/>
          </a:xfrm>
          <a:prstGeom prst="rect">
            <a:avLst/>
          </a:prstGeom>
        </p:spPr>
      </p:pic>
      <p:pic>
        <p:nvPicPr>
          <p:cNvPr id="13" name="Group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9525" y="4481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55650" y="5073447"/>
            <a:ext cx="7632699" cy="559327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55650" y="5156214"/>
            <a:ext cx="730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Bonjour ! Je </a:t>
            </a:r>
            <a:r>
              <a:rPr lang="en-GB" dirty="0" err="1">
                <a:latin typeface="Twinkl" pitchFamily="2" charset="0"/>
                <a:ea typeface="Times New Roman" panose="02020603050405020304" pitchFamily="18" charset="0"/>
              </a:rPr>
              <a:t>vais</a:t>
            </a: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3399FF"/>
                </a:solidFill>
                <a:latin typeface="Twinkl" pitchFamily="2" charset="0"/>
                <a:ea typeface="Times New Roman" panose="02020603050405020304" pitchFamily="18" charset="0"/>
              </a:rPr>
              <a:t>au Portugal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avion</a:t>
            </a: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,</a:t>
            </a:r>
            <a:r>
              <a:rPr lang="en-GB" dirty="0">
                <a:solidFill>
                  <a:srgbClr val="0070C0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winkl" pitchFamily="2" charset="0"/>
              </a:rPr>
              <a:t>avec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 </a:t>
            </a:r>
            <a:r>
              <a:rPr lang="fr-FR" dirty="0">
                <a:latin typeface="Twinkl" pitchFamily="2" charset="0"/>
              </a:rPr>
              <a:t>et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sœur.</a:t>
            </a:r>
            <a:endParaRPr lang="en-GB" dirty="0">
              <a:solidFill>
                <a:srgbClr val="DB5183"/>
              </a:solidFill>
              <a:latin typeface="Twinkl" pitchFamily="2" charset="0"/>
              <a:ea typeface="Times New Roman" panose="02020603050405020304" pitchFamily="18" charset="0"/>
            </a:endParaRPr>
          </a:p>
        </p:txBody>
      </p:sp>
      <p:pic>
        <p:nvPicPr>
          <p:cNvPr id="40" name="avio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320" y="521294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2108598"/>
            <a:ext cx="2415813" cy="1186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39" y="1990136"/>
            <a:ext cx="2010910" cy="1305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35674" y="2108598"/>
            <a:ext cx="1672652" cy="3117215"/>
          </a:xfrm>
          <a:prstGeom prst="rect">
            <a:avLst/>
          </a:prstGeom>
        </p:spPr>
      </p:pic>
      <p:pic>
        <p:nvPicPr>
          <p:cNvPr id="15" name="Group Work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571625" y="4481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39" y="1969924"/>
            <a:ext cx="2010911" cy="13458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961" y="297320"/>
            <a:ext cx="8220075" cy="1595581"/>
          </a:xfrm>
        </p:spPr>
        <p:txBody>
          <a:bodyPr>
            <a:normAutofit/>
          </a:bodyPr>
          <a:lstStyle/>
          <a:p>
            <a:pPr algn="ctr"/>
            <a:r>
              <a:rPr lang="en-GB" b="0" dirty="0" err="1"/>
              <a:t>Mes</a:t>
            </a:r>
            <a:r>
              <a:rPr lang="en-GB" b="0" dirty="0"/>
              <a:t> </a:t>
            </a:r>
            <a:r>
              <a:rPr lang="en-GB" b="0" dirty="0" err="1"/>
              <a:t>vacances</a:t>
            </a:r>
            <a:r>
              <a:rPr lang="en-GB" b="0" dirty="0"/>
              <a:t> – </a:t>
            </a:r>
            <a:r>
              <a:rPr lang="fr-FR" b="0" dirty="0"/>
              <a:t>Avec qui ?</a:t>
            </a:r>
            <a:br>
              <a:rPr lang="fr-FR" b="0" dirty="0"/>
            </a:br>
            <a:r>
              <a:rPr lang="fr-FR" sz="2400" b="0" dirty="0"/>
              <a:t>(</a:t>
            </a:r>
            <a:r>
              <a:rPr lang="fr-FR" sz="2400" b="0" dirty="0" err="1"/>
              <a:t>My</a:t>
            </a:r>
            <a:r>
              <a:rPr lang="fr-FR" sz="2400" b="0" dirty="0"/>
              <a:t> </a:t>
            </a:r>
            <a:r>
              <a:rPr lang="fr-FR" sz="2400" b="0" dirty="0" err="1"/>
              <a:t>Holidays</a:t>
            </a:r>
            <a:r>
              <a:rPr lang="fr-FR" sz="2400" b="0" dirty="0"/>
              <a:t> – </a:t>
            </a:r>
            <a:r>
              <a:rPr lang="fr-FR" sz="2400" b="0" dirty="0" err="1"/>
              <a:t>With</a:t>
            </a:r>
            <a:r>
              <a:rPr lang="fr-FR" sz="2400" b="0" dirty="0"/>
              <a:t> </a:t>
            </a:r>
            <a:r>
              <a:rPr lang="fr-FR" sz="2400" b="0" dirty="0" err="1"/>
              <a:t>Whom</a:t>
            </a:r>
            <a:r>
              <a:rPr lang="fr-FR" sz="2400" b="0" dirty="0"/>
              <a:t>?)</a:t>
            </a:r>
            <a:endParaRPr lang="en-GB" sz="2400" dirty="0"/>
          </a:p>
        </p:txBody>
      </p:sp>
      <p:pic>
        <p:nvPicPr>
          <p:cNvPr id="19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55650" y="4884516"/>
            <a:ext cx="7632700" cy="748258"/>
          </a:xfrm>
          <a:prstGeom prst="rect">
            <a:avLst/>
          </a:prstGeom>
          <a:solidFill>
            <a:srgbClr val="FFC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55650" y="4951718"/>
            <a:ext cx="730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Bonjour ! Je </a:t>
            </a:r>
            <a:r>
              <a:rPr lang="en-GB" dirty="0" err="1">
                <a:latin typeface="Twinkl" pitchFamily="2" charset="0"/>
                <a:ea typeface="Times New Roman" panose="02020603050405020304" pitchFamily="18" charset="0"/>
              </a:rPr>
              <a:t>vais</a:t>
            </a: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Écosse </a:t>
            </a:r>
            <a:r>
              <a:rPr lang="en-GB" dirty="0" err="1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en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DB5183"/>
                </a:solidFill>
                <a:latin typeface="Twinkl" pitchFamily="2" charset="0"/>
              </a:rPr>
              <a:t>train</a:t>
            </a:r>
            <a:r>
              <a:rPr lang="en-GB" dirty="0">
                <a:latin typeface="Twinkl" pitchFamily="2" charset="0"/>
                <a:ea typeface="Times New Roman" panose="02020603050405020304" pitchFamily="18" charset="0"/>
              </a:rPr>
              <a:t>,</a:t>
            </a:r>
            <a:r>
              <a:rPr lang="en-GB" dirty="0">
                <a:solidFill>
                  <a:srgbClr val="0070C0"/>
                </a:solidFill>
                <a:latin typeface="Twinkl" pitchFamily="2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winkl" pitchFamily="2" charset="0"/>
              </a:rPr>
              <a:t>avec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mon papa</a:t>
            </a:r>
            <a:r>
              <a:rPr lang="fr-FR" dirty="0">
                <a:latin typeface="Twinkl" pitchFamily="2" charset="0"/>
              </a:rPr>
              <a:t>, </a:t>
            </a:r>
            <a:r>
              <a:rPr lang="fr-FR" dirty="0">
                <a:solidFill>
                  <a:srgbClr val="DB5183"/>
                </a:solidFill>
                <a:latin typeface="Twinkl" pitchFamily="2" charset="0"/>
              </a:rPr>
              <a:t>ma maman </a:t>
            </a:r>
            <a:r>
              <a:rPr lang="fr-FR" dirty="0">
                <a:latin typeface="Twinkl" pitchFamily="2" charset="0"/>
              </a:rPr>
              <a:t>et</a:t>
            </a:r>
            <a:r>
              <a:rPr lang="fr-FR" dirty="0">
                <a:solidFill>
                  <a:srgbClr val="FF0000"/>
                </a:solidFill>
                <a:latin typeface="Twinkl" pitchFamily="2" charset="0"/>
              </a:rPr>
              <a:t> </a:t>
            </a:r>
            <a:r>
              <a:rPr lang="fr-FR" dirty="0">
                <a:solidFill>
                  <a:srgbClr val="3399FF"/>
                </a:solidFill>
                <a:latin typeface="Twinkl" pitchFamily="2" charset="0"/>
              </a:rPr>
              <a:t>mes deux frères.</a:t>
            </a:r>
            <a:endParaRPr lang="en-GB" dirty="0">
              <a:solidFill>
                <a:srgbClr val="3399FF"/>
              </a:solidFill>
              <a:latin typeface="Twinkl" pitchFamily="2" charset="0"/>
              <a:ea typeface="Times New Roman" panose="02020603050405020304" pitchFamily="18" charset="0"/>
            </a:endParaRPr>
          </a:p>
        </p:txBody>
      </p:sp>
      <p:pic>
        <p:nvPicPr>
          <p:cNvPr id="40" name="trai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187" y="518102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80" y="2239863"/>
            <a:ext cx="2238338" cy="1087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8900" y="1969925"/>
            <a:ext cx="2386200" cy="3073492"/>
          </a:xfrm>
          <a:prstGeom prst="rect">
            <a:avLst/>
          </a:prstGeom>
        </p:spPr>
      </p:pic>
      <p:pic>
        <p:nvPicPr>
          <p:cNvPr id="15" name="Group Work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571625" y="48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8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380</Words>
  <Application>Microsoft Office PowerPoint</Application>
  <PresentationFormat>On-screen Show (4:3)</PresentationFormat>
  <Paragraphs>64</Paragraphs>
  <Slides>11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Twinkl SemiBold</vt:lpstr>
      <vt:lpstr>Twinkl</vt:lpstr>
      <vt:lpstr>Sassoon Infant Rg</vt:lpstr>
      <vt:lpstr>Times New Roman</vt:lpstr>
      <vt:lpstr>Calibri</vt:lpstr>
      <vt:lpstr>Tuffy</vt:lpstr>
      <vt:lpstr>Arial</vt:lpstr>
      <vt:lpstr>Office Theme</vt:lpstr>
      <vt:lpstr>PowerPoint Presentation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Mes vacances – Avec qui ? (My Holidays – With Whom?)</vt:lpstr>
      <vt:lpstr>Allez-y ! (Off You Go!)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139</cp:revision>
  <dcterms:created xsi:type="dcterms:W3CDTF">2014-10-01T16:09:27Z</dcterms:created>
  <dcterms:modified xsi:type="dcterms:W3CDTF">2020-06-12T19:45:13Z</dcterms:modified>
</cp:coreProperties>
</file>