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6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AA0"/>
    <a:srgbClr val="000000"/>
    <a:srgbClr val="CCE1FD"/>
    <a:srgbClr val="E8F1FE"/>
    <a:srgbClr val="46A1DA"/>
    <a:srgbClr val="4DB1E3"/>
    <a:srgbClr val="E84D15"/>
    <a:srgbClr val="F9B102"/>
    <a:srgbClr val="E74E14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72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0"/>
          <p:cNvSpPr txBox="1">
            <a:spLocks/>
          </p:cNvSpPr>
          <p:nvPr/>
        </p:nvSpPr>
        <p:spPr>
          <a:xfrm>
            <a:off x="755653" y="3909391"/>
            <a:ext cx="6010911" cy="2183433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 w="25400">
            <a:noFill/>
          </a:ln>
        </p:spPr>
        <p:txBody>
          <a:bodyPr vert="horz" lIns="108000" tIns="252000" rIns="219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1600" b="0" dirty="0">
                <a:solidFill>
                  <a:schemeClr val="bg1"/>
                </a:solidFill>
              </a:rPr>
              <a:t>As with all professional designers doing jobs like this, you will need to create a scale model (not full size!) which can be tested in your home – by a marble, not you unfortunately! If you don’t have a marble then you could use scrunched up tinfoil, a golf ball or playdough or anything that is small and will roll well. 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Job’s Yours!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5" t="37972" b="6386"/>
          <a:stretch/>
        </p:blipFill>
        <p:spPr>
          <a:xfrm>
            <a:off x="4572000" y="2276474"/>
            <a:ext cx="3816350" cy="3816350"/>
          </a:xfrm>
          <a:prstGeom prst="flowChartConnector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572000" y="2276474"/>
            <a:ext cx="3816350" cy="3816350"/>
          </a:xfrm>
          <a:prstGeom prst="ellipse">
            <a:avLst/>
          </a:prstGeom>
          <a:noFill/>
          <a:ln w="38100">
            <a:solidFill>
              <a:srgbClr val="096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4572000" y="2276475"/>
            <a:ext cx="3816350" cy="3816350"/>
          </a:xfrm>
          <a:prstGeom prst="ellipse">
            <a:avLst/>
          </a:prstGeom>
          <a:solidFill>
            <a:srgbClr val="096AA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755650" y="1905045"/>
            <a:ext cx="5939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600" dirty="0"/>
              <a:t>You have been appointed the new chief rollercoaster </a:t>
            </a:r>
          </a:p>
          <a:p>
            <a:r>
              <a:rPr lang="en-GB" altLang="en-US" sz="1600" dirty="0"/>
              <a:t>designer for a top UK theme park.</a:t>
            </a:r>
          </a:p>
          <a:p>
            <a:endParaRPr lang="en-GB" altLang="en-US" sz="1600" dirty="0"/>
          </a:p>
          <a:p>
            <a:r>
              <a:rPr lang="en-GB" altLang="en-US" sz="1600" dirty="0"/>
              <a:t>Your first assignment is to design a </a:t>
            </a:r>
          </a:p>
          <a:p>
            <a:r>
              <a:rPr lang="en-GB" altLang="en-US" sz="1600" dirty="0"/>
              <a:t>rollercoaster to be built next year.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2306" y="1773146"/>
            <a:ext cx="2886044" cy="50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20236" r="32872"/>
          <a:stretch/>
        </p:blipFill>
        <p:spPr>
          <a:xfrm>
            <a:off x="4572000" y="1526650"/>
            <a:ext cx="3816350" cy="4566175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Design Features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650" y="1879452"/>
            <a:ext cx="3777894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When it’s done, your run will be tested with a marble so you need to think about that in your design.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650" y="3045837"/>
            <a:ext cx="3816350" cy="3046988"/>
          </a:xfrm>
          <a:prstGeom prst="rect">
            <a:avLst/>
          </a:prstGeom>
          <a:solidFill>
            <a:srgbClr val="096AA0"/>
          </a:solidFill>
        </p:spPr>
        <p:txBody>
          <a:bodyPr wrap="square" lIns="108000" rIns="108000" rtlCol="0" anchor="ctr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550" dirty="0">
                <a:solidFill>
                  <a:schemeClr val="bg1"/>
                </a:solidFill>
              </a:rPr>
              <a:t>There should be at least one 360° loop.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5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550" dirty="0">
                <a:solidFill>
                  <a:schemeClr val="bg1"/>
                </a:solidFill>
              </a:rPr>
              <a:t>The whole track must be 2m or longer.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5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550" dirty="0">
                <a:solidFill>
                  <a:schemeClr val="bg1"/>
                </a:solidFill>
              </a:rPr>
              <a:t>There must be one part of the </a:t>
            </a:r>
            <a:br>
              <a:rPr lang="en-GB" altLang="en-US" sz="1550" dirty="0">
                <a:solidFill>
                  <a:schemeClr val="bg1"/>
                </a:solidFill>
              </a:rPr>
            </a:br>
            <a:r>
              <a:rPr lang="en-GB" altLang="en-US" sz="1550" dirty="0">
                <a:solidFill>
                  <a:schemeClr val="bg1"/>
                </a:solidFill>
              </a:rPr>
              <a:t>rollercoaster that is a 45º drop.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5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550" dirty="0">
                <a:solidFill>
                  <a:schemeClr val="bg1"/>
                </a:solidFill>
              </a:rPr>
              <a:t>At least one part of the rollercoaster must be 1.5m or higher from the ground/surface.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650" y="1879452"/>
            <a:ext cx="3777894" cy="10772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Also, there are some specifications that the owners of the theme park have asked for so your design needs to include the four following features:</a:t>
            </a:r>
          </a:p>
        </p:txBody>
      </p:sp>
    </p:spTree>
    <p:extLst>
      <p:ext uri="{BB962C8B-B14F-4D97-AF65-F5344CB8AC3E}">
        <p14:creationId xmlns:p14="http://schemas.microsoft.com/office/powerpoint/2010/main" val="2324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39750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650" y="1756341"/>
            <a:ext cx="763270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Your rollercoaster doesn’t all have to be made from the same materials </a:t>
            </a:r>
            <a:br>
              <a:rPr lang="en-GB" altLang="en-US" sz="1600" dirty="0"/>
            </a:br>
            <a:r>
              <a:rPr lang="en-GB" altLang="en-US" sz="1600" dirty="0"/>
              <a:t>but all materials used have to be big enough for a marble to test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650" y="1767505"/>
            <a:ext cx="76327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To get you thinking, think about the advantages of each of these materials. You might also have your own ideas or materials to use.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Click on the boxes to reveal the contents.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44023"/>
              </p:ext>
            </p:extLst>
          </p:nvPr>
        </p:nvGraphicFramePr>
        <p:xfrm>
          <a:off x="755650" y="2732777"/>
          <a:ext cx="7632700" cy="33649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26540">
                  <a:extLst>
                    <a:ext uri="{9D8B030D-6E8A-4147-A177-3AD203B41FA5}">
                      <a16:colId xmlns:a16="http://schemas.microsoft.com/office/drawing/2014/main" val="3599682936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57255043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968644349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1994933495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1294667657"/>
                    </a:ext>
                  </a:extLst>
                </a:gridCol>
              </a:tblGrid>
              <a:tr h="80620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Material</a:t>
                      </a:r>
                    </a:p>
                  </a:txBody>
                  <a:tcPr marL="91456" marR="91456" marT="45725" marB="45725" anchor="ctr">
                    <a:solidFill>
                      <a:srgbClr val="096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Plastic</a:t>
                      </a:r>
                    </a:p>
                  </a:txBody>
                  <a:tcPr marL="91456" marR="91456" marT="45725" marB="45725" anchor="ctr">
                    <a:solidFill>
                      <a:srgbClr val="096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Folded v-shaped carboard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 marL="91456" marR="91456" marT="45725" marB="45725" anchor="ctr">
                    <a:solidFill>
                      <a:srgbClr val="096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Cardboard tubes</a:t>
                      </a:r>
                    </a:p>
                  </a:txBody>
                  <a:tcPr marL="91456" marR="91456" marT="45725" marB="45725" anchor="ctr">
                    <a:solidFill>
                      <a:srgbClr val="096A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/>
                        <a:t>What other materials could you use? Old pipes or tubing maybe</a:t>
                      </a:r>
                    </a:p>
                  </a:txBody>
                  <a:tcPr marL="91456" marR="91456" marT="45725" marB="45725" anchor="ctr">
                    <a:solidFill>
                      <a:srgbClr val="096A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767800"/>
                  </a:ext>
                </a:extLst>
              </a:tr>
              <a:tr h="74672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Explanation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Can be flexible, some are transparent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A v-shaped design made from flat card</a:t>
                      </a:r>
                    </a:p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Insides of kitchen roll and other items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56" marR="91456" marT="45725" marB="45725" anchor="ctr"/>
                </a:tc>
                <a:extLst>
                  <a:ext uri="{0D108BD9-81ED-4DB2-BD59-A6C34878D82A}">
                    <a16:rowId xmlns:a16="http://schemas.microsoft.com/office/drawing/2014/main" val="736240676"/>
                  </a:ext>
                </a:extLst>
              </a:tr>
              <a:tr h="80620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Advantages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It’s flexible, the contents can’t drop off and you can see through to the inside.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It has a covered top so the marble doesn’t fall out, it is flexible for gentle curves and can be sawn in half for an open-top run.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These are cheap and easily available and stiff for straight runs.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These are easy and cheap to use and can be stiff for straight runs.</a:t>
                      </a:r>
                    </a:p>
                  </a:txBody>
                  <a:tcPr marL="91456" marR="91456" marT="45725" marB="45725" anchor="ctr"/>
                </a:tc>
                <a:extLst>
                  <a:ext uri="{0D108BD9-81ED-4DB2-BD59-A6C34878D82A}">
                    <a16:rowId xmlns:a16="http://schemas.microsoft.com/office/drawing/2014/main" val="1037333076"/>
                  </a:ext>
                </a:extLst>
              </a:tr>
              <a:tr h="80620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Disadvantages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It is not rigid so would need support.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It is not flexible and could be too big.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It would have to be cut to go around corners.</a:t>
                      </a:r>
                    </a:p>
                  </a:txBody>
                  <a:tcPr marL="91456" marR="9145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It can’t go around corners or support itself as the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</a:rPr>
                        <a:t>v-shape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 would fall over.</a:t>
                      </a:r>
                    </a:p>
                  </a:txBody>
                  <a:tcPr marL="91456" marR="91456" marT="45725" marB="45725" anchor="ctr"/>
                </a:tc>
                <a:extLst>
                  <a:ext uri="{0D108BD9-81ED-4DB2-BD59-A6C34878D82A}">
                    <a16:rowId xmlns:a16="http://schemas.microsoft.com/office/drawing/2014/main" val="2287619309"/>
                  </a:ext>
                </a:extLst>
              </a:tr>
            </a:tbl>
          </a:graphicData>
        </a:graphic>
      </p:graphicFrame>
      <p:sp>
        <p:nvSpPr>
          <p:cNvPr id="4" name="1"/>
          <p:cNvSpPr/>
          <p:nvPr/>
        </p:nvSpPr>
        <p:spPr>
          <a:xfrm>
            <a:off x="2313829" y="4337894"/>
            <a:ext cx="1423284" cy="866692"/>
          </a:xfrm>
          <a:prstGeom prst="rect">
            <a:avLst/>
          </a:prstGeom>
          <a:solidFill>
            <a:srgbClr val="E8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2"/>
          <p:cNvSpPr/>
          <p:nvPr/>
        </p:nvSpPr>
        <p:spPr>
          <a:xfrm>
            <a:off x="3836504" y="4337894"/>
            <a:ext cx="1423284" cy="930302"/>
          </a:xfrm>
          <a:prstGeom prst="rect">
            <a:avLst/>
          </a:prstGeom>
          <a:solidFill>
            <a:srgbClr val="E8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3"/>
          <p:cNvSpPr/>
          <p:nvPr/>
        </p:nvSpPr>
        <p:spPr>
          <a:xfrm>
            <a:off x="5359179" y="4337894"/>
            <a:ext cx="1423284" cy="930302"/>
          </a:xfrm>
          <a:prstGeom prst="rect">
            <a:avLst/>
          </a:prstGeom>
          <a:solidFill>
            <a:srgbClr val="E8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4"/>
          <p:cNvSpPr/>
          <p:nvPr/>
        </p:nvSpPr>
        <p:spPr>
          <a:xfrm>
            <a:off x="6861837" y="4337894"/>
            <a:ext cx="1423284" cy="930302"/>
          </a:xfrm>
          <a:prstGeom prst="rect">
            <a:avLst/>
          </a:prstGeom>
          <a:solidFill>
            <a:srgbClr val="E8F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"/>
          <p:cNvSpPr/>
          <p:nvPr/>
        </p:nvSpPr>
        <p:spPr>
          <a:xfrm>
            <a:off x="2313829" y="5338861"/>
            <a:ext cx="1423284" cy="758909"/>
          </a:xfrm>
          <a:prstGeom prst="rect">
            <a:avLst/>
          </a:prstGeom>
          <a:solidFill>
            <a:srgbClr val="CC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6"/>
          <p:cNvSpPr/>
          <p:nvPr/>
        </p:nvSpPr>
        <p:spPr>
          <a:xfrm>
            <a:off x="3836504" y="5338861"/>
            <a:ext cx="1423284" cy="758909"/>
          </a:xfrm>
          <a:prstGeom prst="rect">
            <a:avLst/>
          </a:prstGeom>
          <a:solidFill>
            <a:srgbClr val="CC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7"/>
          <p:cNvSpPr/>
          <p:nvPr/>
        </p:nvSpPr>
        <p:spPr>
          <a:xfrm>
            <a:off x="5319146" y="5338861"/>
            <a:ext cx="1423284" cy="758909"/>
          </a:xfrm>
          <a:prstGeom prst="rect">
            <a:avLst/>
          </a:prstGeom>
          <a:solidFill>
            <a:srgbClr val="CC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8"/>
          <p:cNvSpPr/>
          <p:nvPr/>
        </p:nvSpPr>
        <p:spPr>
          <a:xfrm>
            <a:off x="6861837" y="5338861"/>
            <a:ext cx="1423284" cy="758909"/>
          </a:xfrm>
          <a:prstGeom prst="rect">
            <a:avLst/>
          </a:prstGeom>
          <a:solidFill>
            <a:srgbClr val="CCE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0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4" grpId="0"/>
      <p:bldP spid="4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Tests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5650" y="176987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600" dirty="0"/>
              <a:t>Before putting pencil to paper with your design, you need to gather some materials and a marble to start testing what works and what doesn’t.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5650" y="3428999"/>
            <a:ext cx="6949164" cy="1190709"/>
          </a:xfrm>
          <a:prstGeom prst="rect">
            <a:avLst/>
          </a:prstGeom>
          <a:solidFill>
            <a:srgbClr val="096AA0"/>
          </a:solidFill>
        </p:spPr>
        <p:txBody>
          <a:bodyPr wrap="square" lIns="108000" rIns="108000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Think about: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the speed needed to make a marble go around the loop;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how to stop the marble from falling out of the run;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bg1"/>
                </a:solidFill>
              </a:rPr>
              <a:t>how to keep parts of the run stable so it won’t fall over.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2575303"/>
            <a:ext cx="4110037" cy="428269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55650" y="2582009"/>
            <a:ext cx="576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600" dirty="0"/>
              <a:t>Carry out some tests in your group and make notes on the outcomes before sharing them with your teacher and class.</a:t>
            </a:r>
          </a:p>
        </p:txBody>
      </p:sp>
    </p:spTree>
    <p:extLst>
      <p:ext uri="{BB962C8B-B14F-4D97-AF65-F5344CB8AC3E}">
        <p14:creationId xmlns:p14="http://schemas.microsoft.com/office/powerpoint/2010/main" val="137003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4" r="10450"/>
          <a:stretch/>
        </p:blipFill>
        <p:spPr>
          <a:xfrm>
            <a:off x="4572000" y="1618487"/>
            <a:ext cx="3816350" cy="447433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Design Time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650" y="1740702"/>
            <a:ext cx="3816350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Use the design sheets to work on your design.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Remember the four features you need to include and what you have learnt from your tests.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650" y="3428999"/>
            <a:ext cx="3816350" cy="2663826"/>
          </a:xfrm>
          <a:prstGeom prst="rect">
            <a:avLst/>
          </a:prstGeom>
          <a:solidFill>
            <a:srgbClr val="096AA0"/>
          </a:solidFill>
        </p:spPr>
        <p:txBody>
          <a:bodyPr wrap="square" lIns="108000" rIns="108000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The four features: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bg1"/>
                </a:solidFill>
              </a:rPr>
              <a:t>There should be at least one 360° loop.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bg1"/>
                </a:solidFill>
              </a:rPr>
              <a:t>The whole track must be 2m or longer.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bg1"/>
                </a:solidFill>
              </a:rPr>
              <a:t>There must be one part of the rollercoaster that is a 45º drop.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bg1"/>
                </a:solidFill>
              </a:rPr>
              <a:t>At least one part of the rollercoaster must be 1.5m or higher from the ground/surface.</a:t>
            </a:r>
          </a:p>
        </p:txBody>
      </p:sp>
    </p:spTree>
    <p:extLst>
      <p:ext uri="{BB962C8B-B14F-4D97-AF65-F5344CB8AC3E}">
        <p14:creationId xmlns:p14="http://schemas.microsoft.com/office/powerpoint/2010/main" val="4768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55649" y="3078342"/>
            <a:ext cx="3014483" cy="3014483"/>
          </a:xfrm>
          <a:prstGeom prst="ellipse">
            <a:avLst/>
          </a:prstGeom>
          <a:solidFill>
            <a:srgbClr val="096AA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373867" y="3078342"/>
            <a:ext cx="3014483" cy="3014483"/>
          </a:xfrm>
          <a:prstGeom prst="ellipse">
            <a:avLst/>
          </a:prstGeom>
          <a:solidFill>
            <a:srgbClr val="096AA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Construction Time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649" y="1779427"/>
            <a:ext cx="7632699" cy="132343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Use design sheets to create your design for real!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  <a:p>
            <a:pPr algn="ctr">
              <a:spcBef>
                <a:spcPct val="0"/>
              </a:spcBef>
            </a:pPr>
            <a:r>
              <a:rPr lang="en-GB" altLang="en-US" sz="1600" dirty="0"/>
              <a:t>Remember, if something isn’t working, make a change to improve it – don’t </a:t>
            </a:r>
            <a:br>
              <a:rPr lang="en-GB" altLang="en-US" sz="1600" dirty="0"/>
            </a:br>
            <a:r>
              <a:rPr lang="en-GB" altLang="en-US" sz="1600" dirty="0"/>
              <a:t>be scared of adaptations. Keep testing as you go to make sure each part works.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8999"/>
            <a:ext cx="3914899" cy="2663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621" y="3251326"/>
            <a:ext cx="3815379" cy="28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755651" y="4428877"/>
            <a:ext cx="5764420" cy="1663947"/>
          </a:xfrm>
          <a:prstGeom prst="rect">
            <a:avLst/>
          </a:prstGeom>
          <a:solidFill>
            <a:srgbClr val="096AA0"/>
          </a:solidFill>
        </p:spPr>
        <p:txBody>
          <a:bodyPr wrap="square" lIns="108000" rIns="2016000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It’s time to test your finished design…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will it work? </a:t>
            </a:r>
            <a:br>
              <a:rPr lang="en-GB" altLang="en-US" sz="1600" dirty="0">
                <a:solidFill>
                  <a:schemeClr val="bg1"/>
                </a:solidFill>
              </a:rPr>
            </a:br>
            <a:endParaRPr lang="en-GB" alt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Each design will be tested with a marble and checked-off against the four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requirements.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651" y="4456983"/>
            <a:ext cx="5764420" cy="1663947"/>
          </a:xfrm>
          <a:prstGeom prst="rect">
            <a:avLst/>
          </a:prstGeom>
          <a:solidFill>
            <a:srgbClr val="096AA0"/>
          </a:solidFill>
        </p:spPr>
        <p:txBody>
          <a:bodyPr wrap="square" lIns="108000" rIns="2016000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How will your design fare in the tests?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1" b="32955"/>
          <a:stretch/>
        </p:blipFill>
        <p:spPr>
          <a:xfrm>
            <a:off x="755651" y="1622067"/>
            <a:ext cx="7632700" cy="280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425" r="-1" b="1865"/>
          <a:stretch/>
        </p:blipFill>
        <p:spPr>
          <a:xfrm>
            <a:off x="4572000" y="2290527"/>
            <a:ext cx="3816351" cy="3816351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Big Reveal!</a:t>
            </a:r>
          </a:p>
        </p:txBody>
      </p:sp>
      <p:sp>
        <p:nvSpPr>
          <p:cNvPr id="9" name="Oval 8"/>
          <p:cNvSpPr/>
          <p:nvPr/>
        </p:nvSpPr>
        <p:spPr>
          <a:xfrm>
            <a:off x="4572000" y="2276474"/>
            <a:ext cx="3816350" cy="3816350"/>
          </a:xfrm>
          <a:prstGeom prst="ellipse">
            <a:avLst/>
          </a:prstGeom>
          <a:noFill/>
          <a:ln w="38100">
            <a:solidFill>
              <a:srgbClr val="096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572000" y="2276475"/>
            <a:ext cx="3816350" cy="3816350"/>
          </a:xfrm>
          <a:prstGeom prst="ellipse">
            <a:avLst/>
          </a:prstGeom>
          <a:solidFill>
            <a:srgbClr val="096AA0">
              <a:alpha val="25098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5650" y="3605194"/>
            <a:ext cx="5843933" cy="1643932"/>
          </a:xfrm>
          <a:prstGeom prst="rect">
            <a:avLst/>
          </a:prstGeom>
          <a:solidFill>
            <a:srgbClr val="096AA0"/>
          </a:solidFill>
        </p:spPr>
        <p:txBody>
          <a:bodyPr wrap="square" lIns="108000" rIns="108000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If you had the task again, what would you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do differently?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Has it made you want to be a rollercoaster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designer?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765175"/>
            <a:ext cx="8220075" cy="856891"/>
          </a:xfrm>
          <a:prstGeom prst="roundRect">
            <a:avLst>
              <a:gd name="adj" fmla="val 0"/>
            </a:avLst>
          </a:prstGeom>
          <a:solidFill>
            <a:srgbClr val="096AA0"/>
          </a:solidFill>
          <a:ln>
            <a:solidFill>
              <a:srgbClr val="096AA0"/>
            </a:solidFill>
          </a:ln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Evaluation Time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650" y="1828800"/>
            <a:ext cx="5565636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Is it back the drawing board, some little design tweaks or on to rollercoaster glory?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Use the evaluation sheets to take some time to think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about how your design fared in the tests and how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well it fitted the design brief.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4"/>
          <a:stretch/>
        </p:blipFill>
        <p:spPr>
          <a:xfrm>
            <a:off x="5263332" y="1828800"/>
            <a:ext cx="31890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/>
      <p:bldP spid="33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100</TotalTime>
  <Words>767</Words>
  <Application>Microsoft Office PowerPoint</Application>
  <PresentationFormat>On-screen Show (4:3)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Twinkl</vt:lpstr>
      <vt:lpstr>Calibri</vt:lpstr>
      <vt:lpstr>Arial</vt:lpstr>
      <vt:lpstr>Office Theme</vt:lpstr>
      <vt:lpstr>PowerPoint Presentation</vt:lpstr>
      <vt:lpstr>The Job’s Yours!</vt:lpstr>
      <vt:lpstr>Design Features</vt:lpstr>
      <vt:lpstr>The Materials</vt:lpstr>
      <vt:lpstr>Tests</vt:lpstr>
      <vt:lpstr>Design Time</vt:lpstr>
      <vt:lpstr>Construction Time</vt:lpstr>
      <vt:lpstr>The Big Reveal!</vt:lpstr>
      <vt:lpstr>Evaluation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Staff</cp:lastModifiedBy>
  <cp:revision>13</cp:revision>
  <dcterms:created xsi:type="dcterms:W3CDTF">2019-04-25T07:29:53Z</dcterms:created>
  <dcterms:modified xsi:type="dcterms:W3CDTF">2020-06-29T08:21:57Z</dcterms:modified>
</cp:coreProperties>
</file>