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Md" panose="02000603050000020003" charset="0"/>
      <p:regular r:id="rId20"/>
    </p:embeddedFont>
    <p:embeddedFont>
      <p:font typeface="Sassoon Infant Rg" panose="02000503030000020003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00CC"/>
    <a:srgbClr val="EB8634"/>
    <a:srgbClr val="2898A8"/>
    <a:srgbClr val="38BED0"/>
    <a:srgbClr val="E6C734"/>
    <a:srgbClr val="FF5050"/>
    <a:srgbClr val="9933FF"/>
    <a:srgbClr val="21A6F9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14" y="78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9"/>
          <a:stretch/>
        </p:blipFill>
        <p:spPr>
          <a:xfrm>
            <a:off x="602019" y="3544576"/>
            <a:ext cx="7374467" cy="3324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312997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3242469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1551" y="873582"/>
            <a:ext cx="49208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Prepositional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2010" y="1702374"/>
            <a:ext cx="1099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1240319" y="2163127"/>
            <a:ext cx="66633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Adverbial Phrases</a:t>
            </a: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580467" y="2548897"/>
            <a:ext cx="1769533" cy="3555145"/>
          </a:xfrm>
          <a:custGeom>
            <a:avLst/>
            <a:gdLst>
              <a:gd name="connsiteX0" fmla="*/ 0 w 1769533"/>
              <a:gd name="connsiteY0" fmla="*/ 0 h 3555145"/>
              <a:gd name="connsiteX1" fmla="*/ 173323 w 1769533"/>
              <a:gd name="connsiteY1" fmla="*/ 8752 h 3555145"/>
              <a:gd name="connsiteX2" fmla="*/ 1769533 w 1769533"/>
              <a:gd name="connsiteY2" fmla="*/ 1777572 h 3555145"/>
              <a:gd name="connsiteX3" fmla="*/ 173323 w 1769533"/>
              <a:gd name="connsiteY3" fmla="*/ 3546393 h 3555145"/>
              <a:gd name="connsiteX4" fmla="*/ 0 w 1769533"/>
              <a:gd name="connsiteY4" fmla="*/ 3555145 h 35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533" h="3555145">
                <a:moveTo>
                  <a:pt x="0" y="0"/>
                </a:moveTo>
                <a:lnTo>
                  <a:pt x="173323" y="8752"/>
                </a:lnTo>
                <a:cubicBezTo>
                  <a:pt x="1069890" y="99803"/>
                  <a:pt x="1769533" y="856983"/>
                  <a:pt x="1769533" y="1777572"/>
                </a:cubicBezTo>
                <a:cubicBezTo>
                  <a:pt x="1769533" y="2698162"/>
                  <a:pt x="1069890" y="3455341"/>
                  <a:pt x="173323" y="3546393"/>
                </a:cubicBezTo>
                <a:lnTo>
                  <a:pt x="0" y="35551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 flipH="1">
            <a:off x="2810934" y="2548897"/>
            <a:ext cx="1769533" cy="3555145"/>
          </a:xfrm>
          <a:custGeom>
            <a:avLst/>
            <a:gdLst>
              <a:gd name="connsiteX0" fmla="*/ 0 w 1769533"/>
              <a:gd name="connsiteY0" fmla="*/ 0 h 3555145"/>
              <a:gd name="connsiteX1" fmla="*/ 173323 w 1769533"/>
              <a:gd name="connsiteY1" fmla="*/ 8752 h 3555145"/>
              <a:gd name="connsiteX2" fmla="*/ 1769533 w 1769533"/>
              <a:gd name="connsiteY2" fmla="*/ 1777572 h 3555145"/>
              <a:gd name="connsiteX3" fmla="*/ 173323 w 1769533"/>
              <a:gd name="connsiteY3" fmla="*/ 3546393 h 3555145"/>
              <a:gd name="connsiteX4" fmla="*/ 0 w 1769533"/>
              <a:gd name="connsiteY4" fmla="*/ 3555145 h 355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533" h="3555145">
                <a:moveTo>
                  <a:pt x="0" y="0"/>
                </a:moveTo>
                <a:lnTo>
                  <a:pt x="173323" y="8752"/>
                </a:lnTo>
                <a:cubicBezTo>
                  <a:pt x="1069890" y="99803"/>
                  <a:pt x="1769533" y="856983"/>
                  <a:pt x="1769533" y="1777572"/>
                </a:cubicBezTo>
                <a:cubicBezTo>
                  <a:pt x="1769533" y="2698162"/>
                  <a:pt x="1069890" y="3455341"/>
                  <a:pt x="173323" y="3546393"/>
                </a:cubicBezTo>
                <a:lnTo>
                  <a:pt x="0" y="3555145"/>
                </a:lnTo>
                <a:close/>
              </a:path>
            </a:pathLst>
          </a:custGeom>
          <a:solidFill>
            <a:srgbClr val="EB8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8" y="1828800"/>
            <a:ext cx="8220075" cy="4567238"/>
          </a:xfrm>
        </p:spPr>
        <p:txBody>
          <a:bodyPr tIns="0"/>
          <a:lstStyle/>
          <a:p>
            <a:r>
              <a:rPr lang="en-GB" sz="1600" dirty="0"/>
              <a:t>Not quite – look at the Venn diagram below, complete with examples. Can you think of any more examples for each section?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05972"/>
          </a:xfrm>
        </p:spPr>
        <p:txBody>
          <a:bodyPr/>
          <a:lstStyle/>
          <a:p>
            <a:pPr algn="ctr"/>
            <a:r>
              <a:rPr lang="en-GB" dirty="0"/>
              <a:t>So are all Adverbial Phrases also Prepositional Phrases? </a:t>
            </a:r>
          </a:p>
        </p:txBody>
      </p:sp>
      <p:sp>
        <p:nvSpPr>
          <p:cNvPr id="5" name="Oval 4"/>
          <p:cNvSpPr/>
          <p:nvPr/>
        </p:nvSpPr>
        <p:spPr>
          <a:xfrm>
            <a:off x="3547533" y="3327400"/>
            <a:ext cx="2065868" cy="2065868"/>
          </a:xfrm>
          <a:prstGeom prst="ellipse">
            <a:avLst/>
          </a:prstGeom>
          <a:solidFill>
            <a:srgbClr val="FFC0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Prepositional Phrases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714103" y="3395134"/>
            <a:ext cx="1868230" cy="965200"/>
          </a:xfrm>
          <a:prstGeom prst="borderCallout1">
            <a:avLst>
              <a:gd name="adj1" fmla="val 51231"/>
              <a:gd name="adj2" fmla="val 100503"/>
              <a:gd name="adj3" fmla="val 61973"/>
              <a:gd name="adj4" fmla="val 134499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The </a:t>
            </a:r>
            <a:r>
              <a:rPr lang="en-GB" sz="1600" u="sng" dirty="0">
                <a:solidFill>
                  <a:schemeClr val="tx1"/>
                </a:solidFill>
              </a:rPr>
              <a:t>rocks were grimy and very greasy.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7336" y="2695139"/>
            <a:ext cx="1006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Noun</a:t>
            </a:r>
          </a:p>
          <a:p>
            <a:r>
              <a:rPr lang="en-GB" b="1" dirty="0"/>
              <a:t>Phrases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29386" y="2695139"/>
            <a:ext cx="120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Adverbial</a:t>
            </a:r>
          </a:p>
          <a:p>
            <a:pPr algn="r"/>
            <a:r>
              <a:rPr lang="en-GB" b="1" dirty="0"/>
              <a:t>Phrases</a:t>
            </a:r>
            <a:endParaRPr lang="en-GB" dirty="0"/>
          </a:p>
        </p:txBody>
      </p:sp>
      <p:sp>
        <p:nvSpPr>
          <p:cNvPr id="13" name="Line Callout 1 12"/>
          <p:cNvSpPr/>
          <p:nvPr/>
        </p:nvSpPr>
        <p:spPr>
          <a:xfrm>
            <a:off x="714103" y="4657876"/>
            <a:ext cx="1868230" cy="1168157"/>
          </a:xfrm>
          <a:prstGeom prst="borderCallout1">
            <a:avLst>
              <a:gd name="adj1" fmla="val 51231"/>
              <a:gd name="adj2" fmla="val 100503"/>
              <a:gd name="adj3" fmla="val 23176"/>
              <a:gd name="adj4" fmla="val 177163"/>
            </a:avLst>
          </a:prstGeom>
          <a:solidFill>
            <a:srgbClr val="E6C734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The moss </a:t>
            </a:r>
            <a:r>
              <a:rPr lang="en-GB" sz="1600" u="sng" dirty="0">
                <a:solidFill>
                  <a:schemeClr val="tx1"/>
                </a:solidFill>
              </a:rPr>
              <a:t>on the stones</a:t>
            </a:r>
            <a:r>
              <a:rPr lang="en-GB" sz="1600" dirty="0">
                <a:solidFill>
                  <a:schemeClr val="tx1"/>
                </a:solidFill>
              </a:rPr>
              <a:t> was dangerous and slippery. </a:t>
            </a:r>
          </a:p>
        </p:txBody>
      </p:sp>
      <p:sp>
        <p:nvSpPr>
          <p:cNvPr id="14" name="Line Callout 1 13"/>
          <p:cNvSpPr/>
          <p:nvPr/>
        </p:nvSpPr>
        <p:spPr>
          <a:xfrm flipH="1">
            <a:off x="6554573" y="3405817"/>
            <a:ext cx="1868230" cy="965200"/>
          </a:xfrm>
          <a:prstGeom prst="borderCallout1">
            <a:avLst>
              <a:gd name="adj1" fmla="val 51231"/>
              <a:gd name="adj2" fmla="val 100503"/>
              <a:gd name="adj3" fmla="val 61973"/>
              <a:gd name="adj4" fmla="val 134499"/>
            </a:avLst>
          </a:prstGeom>
          <a:solidFill>
            <a:srgbClr val="92D050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He ran </a:t>
            </a:r>
            <a:r>
              <a:rPr lang="en-GB" sz="1600" u="sng" dirty="0">
                <a:solidFill>
                  <a:schemeClr val="tx1"/>
                </a:solidFill>
              </a:rPr>
              <a:t>extremely carefully.</a:t>
            </a:r>
          </a:p>
        </p:txBody>
      </p:sp>
      <p:sp>
        <p:nvSpPr>
          <p:cNvPr id="15" name="Line Callout 1 14"/>
          <p:cNvSpPr/>
          <p:nvPr/>
        </p:nvSpPr>
        <p:spPr>
          <a:xfrm flipH="1">
            <a:off x="6554573" y="4668559"/>
            <a:ext cx="1868230" cy="1168157"/>
          </a:xfrm>
          <a:prstGeom prst="borderCallout1">
            <a:avLst>
              <a:gd name="adj1" fmla="val 51231"/>
              <a:gd name="adj2" fmla="val 100503"/>
              <a:gd name="adj3" fmla="val 23176"/>
              <a:gd name="adj4" fmla="val 177163"/>
            </a:avLst>
          </a:prstGeom>
          <a:solidFill>
            <a:srgbClr val="E6C734"/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He ran </a:t>
            </a:r>
            <a:r>
              <a:rPr lang="en-GB" sz="1600" u="sng" dirty="0">
                <a:solidFill>
                  <a:schemeClr val="tx1"/>
                </a:solidFill>
              </a:rPr>
              <a:t>across the </a:t>
            </a:r>
          </a:p>
          <a:p>
            <a:pPr>
              <a:defRPr/>
            </a:pPr>
            <a:r>
              <a:rPr lang="en-GB" sz="1600" u="sng" dirty="0">
                <a:solidFill>
                  <a:schemeClr val="tx1"/>
                </a:solidFill>
              </a:rPr>
              <a:t>stepping stones.</a:t>
            </a:r>
          </a:p>
        </p:txBody>
      </p:sp>
    </p:spTree>
    <p:extLst>
      <p:ext uri="{BB962C8B-B14F-4D97-AF65-F5344CB8AC3E}">
        <p14:creationId xmlns:p14="http://schemas.microsoft.com/office/powerpoint/2010/main" val="42183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like a challenge?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6701" y="1422405"/>
            <a:ext cx="7746732" cy="1422396"/>
          </a:xfrm>
          <a:prstGeom prst="roundRect">
            <a:avLst>
              <a:gd name="adj" fmla="val 6667"/>
            </a:avLst>
          </a:prstGeom>
          <a:solidFill>
            <a:srgbClr val="E6C7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Plan how to explain this to someone who doesn’t understand it.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Find more examples of each type of phrase in a range of books.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Make a list of as many adverbial phrases as you can think of.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9"/>
          <a:stretch/>
        </p:blipFill>
        <p:spPr>
          <a:xfrm>
            <a:off x="2955284" y="3572933"/>
            <a:ext cx="3233433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9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E6C734"/>
          </a:solidFill>
          <a:ln w="25400" cap="rnd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identify prepositional phrases and adverbial phrases</a:t>
            </a:r>
          </a:p>
          <a:p>
            <a:r>
              <a:rPr lang="en-GB" dirty="0"/>
              <a:t>To distinguish between adverbial and noun phrases.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22" y="2324099"/>
            <a:ext cx="6132756" cy="37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6701" y="1422404"/>
            <a:ext cx="7746732" cy="2248320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A preposition is a word that indicates place or direction.</a:t>
            </a:r>
          </a:p>
          <a:p>
            <a:pPr marL="271463">
              <a:defRPr/>
            </a:pPr>
            <a:r>
              <a:rPr lang="en-GB" sz="1600" b="1" dirty="0">
                <a:solidFill>
                  <a:schemeClr val="tx1"/>
                </a:solidFill>
              </a:rPr>
              <a:t>Examples</a:t>
            </a:r>
            <a:r>
              <a:rPr lang="en-GB" sz="1600" dirty="0">
                <a:solidFill>
                  <a:schemeClr val="tx1"/>
                </a:solidFill>
              </a:rPr>
              <a:t>: across, into, between, above, beyond, towards, behind, over.</a:t>
            </a:r>
          </a:p>
          <a:p>
            <a:pPr marL="271463"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Prepositions describe the relationship between the subject of a sentence and another object. </a:t>
            </a:r>
          </a:p>
          <a:p>
            <a:pPr indent="271463">
              <a:defRPr/>
            </a:pPr>
            <a:r>
              <a:rPr lang="en-GB" sz="1600" b="1" dirty="0">
                <a:solidFill>
                  <a:schemeClr val="tx1"/>
                </a:solidFill>
              </a:rPr>
              <a:t>For example</a:t>
            </a:r>
            <a:r>
              <a:rPr lang="en-GB" sz="1600" dirty="0">
                <a:solidFill>
                  <a:schemeClr val="tx1"/>
                </a:solidFill>
              </a:rPr>
              <a:t>: The apple was </a:t>
            </a:r>
            <a:r>
              <a:rPr lang="en-GB" sz="1600" i="1" u="sng" dirty="0">
                <a:solidFill>
                  <a:schemeClr val="tx1"/>
                </a:solidFill>
              </a:rPr>
              <a:t>under</a:t>
            </a:r>
            <a:r>
              <a:rPr lang="en-GB" sz="1600" dirty="0">
                <a:solidFill>
                  <a:schemeClr val="tx1"/>
                </a:solidFill>
              </a:rPr>
              <a:t> the table.</a:t>
            </a:r>
          </a:p>
          <a:p>
            <a:pPr indent="271463">
              <a:defRPr/>
            </a:pPr>
            <a:r>
              <a:rPr lang="en-GB" sz="1600" dirty="0">
                <a:solidFill>
                  <a:schemeClr val="tx1"/>
                </a:solidFill>
              </a:rPr>
              <a:t>The glider flew </a:t>
            </a:r>
            <a:r>
              <a:rPr lang="en-GB" sz="1600" i="1" u="sng" dirty="0">
                <a:solidFill>
                  <a:schemeClr val="tx1"/>
                </a:solidFill>
              </a:rPr>
              <a:t>through</a:t>
            </a:r>
            <a:r>
              <a:rPr lang="en-GB" sz="1600" dirty="0">
                <a:solidFill>
                  <a:schemeClr val="tx1"/>
                </a:solidFill>
              </a:rPr>
              <a:t> the air. </a:t>
            </a:r>
          </a:p>
          <a:p>
            <a:pPr indent="271463">
              <a:defRPr/>
            </a:pPr>
            <a:r>
              <a:rPr lang="en-GB" sz="1600" dirty="0">
                <a:solidFill>
                  <a:schemeClr val="tx1"/>
                </a:solidFill>
              </a:rPr>
              <a:t>The boy walked </a:t>
            </a:r>
            <a:r>
              <a:rPr lang="en-GB" sz="1600" i="1" u="sng" dirty="0">
                <a:solidFill>
                  <a:schemeClr val="tx1"/>
                </a:solidFill>
              </a:rPr>
              <a:t>towards</a:t>
            </a:r>
            <a:r>
              <a:rPr lang="en-GB" sz="1600" dirty="0">
                <a:solidFill>
                  <a:schemeClr val="tx1"/>
                </a:solidFill>
              </a:rPr>
              <a:t> the school.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067" y="3920072"/>
            <a:ext cx="765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Which of the following words are </a:t>
            </a:r>
            <a:r>
              <a:rPr lang="en-GB" sz="1600" dirty="0">
                <a:solidFill>
                  <a:srgbClr val="00B050"/>
                </a:solidFill>
              </a:rPr>
              <a:t>prepositions</a:t>
            </a:r>
            <a:r>
              <a:rPr lang="en-GB" sz="1600" dirty="0"/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0668" y="437250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70701" y="437250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30734" y="437250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house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90767" y="437250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location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0668" y="4833521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70701" y="4833521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walk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30734" y="4833521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inside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90767" y="4833521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701" y="529453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visit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66734" y="529453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mountain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26767" y="529453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beside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86800" y="5294536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later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701" y="5758310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journey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66734" y="5758310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upon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26767" y="5758310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off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86800" y="5758310"/>
            <a:ext cx="1862666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during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Prepositional Phrases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6701" y="1422404"/>
            <a:ext cx="7746732" cy="1820329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A prepositional phrase includes the object that the preposition in a sentence is referring to and any other words that link it to the preposition. </a:t>
            </a:r>
          </a:p>
          <a:p>
            <a:pPr indent="271463">
              <a:defRPr/>
            </a:pPr>
            <a:r>
              <a:rPr lang="en-GB" sz="1600" dirty="0">
                <a:solidFill>
                  <a:schemeClr val="tx1"/>
                </a:solidFill>
              </a:rPr>
              <a:t>For example: He hid </a:t>
            </a:r>
            <a:r>
              <a:rPr lang="en-GB" sz="1600" i="1" u="sng" dirty="0">
                <a:solidFill>
                  <a:schemeClr val="tx1"/>
                </a:solidFill>
              </a:rPr>
              <a:t>beneath the duvet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pPr indent="271463"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A prepositional phrase usually includes a preposition, a noun or pronoun and may include an adjective. IT DOES NOT INCLUDE THE VERB!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067" y="3462873"/>
            <a:ext cx="765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Can you pick out the </a:t>
            </a:r>
            <a:r>
              <a:rPr lang="en-GB" sz="1600" dirty="0">
                <a:solidFill>
                  <a:srgbClr val="21A6F9"/>
                </a:solidFill>
              </a:rPr>
              <a:t>prepositional phrases </a:t>
            </a:r>
            <a:r>
              <a:rPr lang="en-GB" sz="1600" dirty="0"/>
              <a:t>from these sentences?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0667" y="4372506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Jules was delighted to find a present inside the egg.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0667" y="4833521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Mike didn’t think he could run up the hill.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700" y="5294536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Where could it be? It wasn’t in the box and it wasn’t round the back.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700" y="5758310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When the siren sounded they all set off into the ancient woods.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700" y="3888000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general ordered the troops to retreat to the valley.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10667" y="4372506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Jules was delighted to find a present </a:t>
            </a:r>
            <a:r>
              <a:rPr lang="en-GB" sz="1600" dirty="0">
                <a:solidFill>
                  <a:srgbClr val="21A6F9"/>
                </a:solidFill>
              </a:rPr>
              <a:t>inside the egg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0667" y="4833521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Mike didn’t think he could run </a:t>
            </a:r>
            <a:r>
              <a:rPr lang="en-GB" sz="1600" dirty="0">
                <a:solidFill>
                  <a:srgbClr val="21A6F9"/>
                </a:solidFill>
              </a:rPr>
              <a:t>up the hill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700" y="5294536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Where could it be? It wasn’t </a:t>
            </a:r>
            <a:r>
              <a:rPr lang="en-GB" sz="1600" dirty="0">
                <a:solidFill>
                  <a:srgbClr val="21A6F9"/>
                </a:solidFill>
              </a:rPr>
              <a:t>in the box </a:t>
            </a:r>
            <a:r>
              <a:rPr lang="en-GB" sz="1600" dirty="0">
                <a:solidFill>
                  <a:schemeClr val="tx1"/>
                </a:solidFill>
              </a:rPr>
              <a:t>and it wasn’t </a:t>
            </a:r>
            <a:r>
              <a:rPr lang="en-GB" sz="1600" dirty="0">
                <a:solidFill>
                  <a:srgbClr val="21A6F9"/>
                </a:solidFill>
              </a:rPr>
              <a:t>round the back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6700" y="5758310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When the siren sounded they all set off </a:t>
            </a:r>
            <a:r>
              <a:rPr lang="en-GB" sz="1600" dirty="0">
                <a:solidFill>
                  <a:srgbClr val="21A6F9"/>
                </a:solidFill>
              </a:rPr>
              <a:t>into the ancient woods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6700" y="3888000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general ordered the troops to retreat </a:t>
            </a:r>
            <a:r>
              <a:rPr lang="en-GB" sz="1600" dirty="0">
                <a:solidFill>
                  <a:srgbClr val="21A6F9"/>
                </a:solidFill>
              </a:rPr>
              <a:t>to the valley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1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tIns="0">
            <a:normAutofit/>
          </a:bodyPr>
          <a:lstStyle/>
          <a:p>
            <a:r>
              <a:rPr lang="en-GB" sz="1600" dirty="0"/>
              <a:t>How many prepositional phrases can you make using these prepositions and objects. Can you make any interesting ones? </a:t>
            </a:r>
          </a:p>
          <a:p>
            <a:endParaRPr lang="en-GB" sz="1600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Prepositional Phrases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2206" y="2218267"/>
            <a:ext cx="1727722" cy="3953933"/>
          </a:xfrm>
          <a:prstGeom prst="roundRect">
            <a:avLst>
              <a:gd name="adj" fmla="val 5544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down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above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among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before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under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concerning       between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inside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towards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along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08808" y="2218267"/>
            <a:ext cx="1727722" cy="3953933"/>
          </a:xfrm>
          <a:prstGeom prst="roundRect">
            <a:avLst>
              <a:gd name="adj" fmla="val 55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during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beyond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amid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until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over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between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to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against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beside</a:t>
            </a:r>
          </a:p>
          <a:p>
            <a:pPr>
              <a:lnSpc>
                <a:spcPct val="150000"/>
              </a:lnSpc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15410" y="2218267"/>
            <a:ext cx="1727722" cy="3953933"/>
          </a:xfrm>
          <a:prstGeom prst="roundRect">
            <a:avLst>
              <a:gd name="adj" fmla="val 5544"/>
            </a:avLst>
          </a:prstGeom>
          <a:solidFill>
            <a:srgbClr val="E6C7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crow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cow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chocolate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song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tiger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knife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hamster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carrots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tune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fridge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22011" y="2218267"/>
            <a:ext cx="1727722" cy="3953933"/>
          </a:xfrm>
          <a:prstGeom prst="roundRect">
            <a:avLst>
              <a:gd name="adj" fmla="val 55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computer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hill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whale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dawn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trees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cave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mystery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stadium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chemeClr val="tx1"/>
                </a:solidFill>
              </a:rPr>
              <a:t>beach</a:t>
            </a:r>
          </a:p>
        </p:txBody>
      </p:sp>
    </p:spTree>
    <p:extLst>
      <p:ext uri="{BB962C8B-B14F-4D97-AF65-F5344CB8AC3E}">
        <p14:creationId xmlns:p14="http://schemas.microsoft.com/office/powerpoint/2010/main" val="386317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6701" y="1422404"/>
            <a:ext cx="7746732" cy="1922773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Adverbs are best known as being words which give us more information about verbs.</a:t>
            </a:r>
          </a:p>
          <a:p>
            <a:pPr marL="271463">
              <a:defRPr/>
            </a:pPr>
            <a:r>
              <a:rPr lang="en-GB" sz="1600" b="1" dirty="0">
                <a:solidFill>
                  <a:schemeClr val="tx1"/>
                </a:solidFill>
              </a:rPr>
              <a:t>For example</a:t>
            </a:r>
            <a:r>
              <a:rPr lang="en-GB" sz="1600" dirty="0">
                <a:solidFill>
                  <a:schemeClr val="tx1"/>
                </a:solidFill>
              </a:rPr>
              <a:t>: He ran </a:t>
            </a:r>
            <a:r>
              <a:rPr lang="en-GB" sz="1600" i="1" u="sng" dirty="0">
                <a:solidFill>
                  <a:schemeClr val="tx1"/>
                </a:solidFill>
              </a:rPr>
              <a:t>quickly</a:t>
            </a:r>
            <a:r>
              <a:rPr lang="en-GB" sz="1600" dirty="0">
                <a:solidFill>
                  <a:schemeClr val="tx1"/>
                </a:solidFill>
              </a:rPr>
              <a:t> to the gate.</a:t>
            </a:r>
          </a:p>
          <a:p>
            <a:pPr marL="271463">
              <a:defRPr/>
            </a:pPr>
            <a:r>
              <a:rPr lang="en-GB" sz="1600" dirty="0">
                <a:solidFill>
                  <a:schemeClr val="tx1"/>
                </a:solidFill>
              </a:rPr>
              <a:t>However, they can also be used to moderate adjectives: </a:t>
            </a:r>
          </a:p>
          <a:p>
            <a:pPr marL="271463">
              <a:defRPr/>
            </a:pPr>
            <a:r>
              <a:rPr lang="en-GB" sz="1600" dirty="0">
                <a:solidFill>
                  <a:schemeClr val="tx1"/>
                </a:solidFill>
              </a:rPr>
              <a:t>He was </a:t>
            </a:r>
            <a:r>
              <a:rPr lang="en-GB" sz="1600" i="1" u="sng" dirty="0">
                <a:solidFill>
                  <a:schemeClr val="tx1"/>
                </a:solidFill>
              </a:rPr>
              <a:t>extremely</a:t>
            </a:r>
            <a:r>
              <a:rPr lang="en-GB" sz="1600" dirty="0">
                <a:solidFill>
                  <a:schemeClr val="tx1"/>
                </a:solidFill>
              </a:rPr>
              <a:t> brave.</a:t>
            </a:r>
          </a:p>
          <a:p>
            <a:pPr marL="271463" indent="177800">
              <a:defRPr/>
            </a:pPr>
            <a:r>
              <a:rPr lang="en-GB" sz="1600" dirty="0">
                <a:solidFill>
                  <a:schemeClr val="tx1"/>
                </a:solidFill>
              </a:rPr>
              <a:t>- and other adverbs.</a:t>
            </a:r>
          </a:p>
          <a:p>
            <a:pPr marL="271463" indent="177800">
              <a:defRPr/>
            </a:pPr>
            <a:r>
              <a:rPr lang="en-GB" sz="1600" dirty="0">
                <a:solidFill>
                  <a:schemeClr val="tx1"/>
                </a:solidFill>
              </a:rPr>
              <a:t>He picked it up </a:t>
            </a:r>
            <a:r>
              <a:rPr lang="en-GB" sz="1600" i="1" u="sng" dirty="0">
                <a:solidFill>
                  <a:schemeClr val="tx1"/>
                </a:solidFill>
              </a:rPr>
              <a:t>incredibly</a:t>
            </a:r>
            <a:r>
              <a:rPr lang="en-GB" sz="1600" dirty="0">
                <a:solidFill>
                  <a:schemeClr val="tx1"/>
                </a:solidFill>
              </a:rPr>
              <a:t> carefully.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067" y="3606804"/>
            <a:ext cx="7653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Which of the following words are </a:t>
            </a:r>
            <a:r>
              <a:rPr lang="en-GB" sz="1600" dirty="0">
                <a:solidFill>
                  <a:srgbClr val="9933FF"/>
                </a:solidFill>
              </a:rPr>
              <a:t>adverbs</a:t>
            </a:r>
            <a:r>
              <a:rPr lang="en-GB" sz="1600" dirty="0"/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0668" y="405553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quickly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70701" y="405553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hunted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30734" y="405553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wishing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90767" y="405553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entirely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701" y="4787481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ancient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66734" y="4787481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everywhere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26767" y="4787481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nervously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586800" y="4787481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wispy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701" y="553912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ferociously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666734" y="553912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tomorrow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26767" y="553912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safely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586800" y="5539122"/>
            <a:ext cx="1862666" cy="634054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deceive</a:t>
            </a:r>
          </a:p>
        </p:txBody>
      </p:sp>
    </p:spTree>
    <p:extLst>
      <p:ext uri="{BB962C8B-B14F-4D97-AF65-F5344CB8AC3E}">
        <p14:creationId xmlns:p14="http://schemas.microsoft.com/office/powerpoint/2010/main" val="415683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94D7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Adverbial Phrases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706702" y="2348917"/>
            <a:ext cx="2477034" cy="893816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They appear as a part of a sentence.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6700" y="3522142"/>
            <a:ext cx="774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Can you pick out the </a:t>
            </a:r>
            <a:r>
              <a:rPr lang="en-GB" sz="1600" dirty="0">
                <a:solidFill>
                  <a:srgbClr val="FF0000"/>
                </a:solidFill>
              </a:rPr>
              <a:t>adverbial phrase </a:t>
            </a:r>
            <a:r>
              <a:rPr lang="en-GB" sz="1600" dirty="0"/>
              <a:t>from each of these sentences and decide what it tells us?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6700" y="4123266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With a smiling face, he accepted the award.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0667" y="4653195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Milo liked to sleep on his master’s bed.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700" y="5183124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For eight years, she waited for a rescue ship.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700" y="5713052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would not do a bungee jump because of the danger.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339567" y="2348917"/>
            <a:ext cx="2477034" cy="893816"/>
          </a:xfrm>
          <a:prstGeom prst="roundRect">
            <a:avLst>
              <a:gd name="adj" fmla="val 6667"/>
            </a:avLst>
          </a:prstGeom>
          <a:solidFill>
            <a:srgbClr val="E6C7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They do not make sense alone.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72431" y="2348917"/>
            <a:ext cx="2477034" cy="893816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They tell us: how, where, where, when, how long or why.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4319" y="4653195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Milo liked to sleep </a:t>
            </a:r>
            <a:r>
              <a:rPr lang="en-GB" sz="1600" dirty="0">
                <a:solidFill>
                  <a:srgbClr val="FF0000"/>
                </a:solidFill>
              </a:rPr>
              <a:t>on his master’s bed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>
                <a:solidFill>
                  <a:srgbClr val="FF0000"/>
                </a:solidFill>
              </a:rPr>
              <a:t>Adverbial Phrase tells us WHERE. 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4319" y="5183124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FF0000"/>
                </a:solidFill>
              </a:rPr>
              <a:t>For eight years</a:t>
            </a:r>
            <a:r>
              <a:rPr lang="en-GB" sz="1600" dirty="0">
                <a:solidFill>
                  <a:schemeClr val="tx1"/>
                </a:solidFill>
              </a:rPr>
              <a:t>, she waited for a rescue ship. </a:t>
            </a:r>
            <a:r>
              <a:rPr lang="en-GB" sz="1600" dirty="0">
                <a:solidFill>
                  <a:srgbClr val="FF0000"/>
                </a:solidFill>
              </a:rPr>
              <a:t>Adverbial Phrase tells us HOW LONG.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4319" y="5713052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would not do a bungee jump </a:t>
            </a:r>
            <a:r>
              <a:rPr lang="en-GB" sz="1600" dirty="0">
                <a:solidFill>
                  <a:srgbClr val="FF0000"/>
                </a:solidFill>
              </a:rPr>
              <a:t>because of the danger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>
                <a:solidFill>
                  <a:srgbClr val="FF0000"/>
                </a:solidFill>
              </a:rPr>
              <a:t>Adverbial Phrase tells us WHY.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4319" y="4123266"/>
            <a:ext cx="7742765" cy="460123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FF0000"/>
                </a:solidFill>
              </a:rPr>
              <a:t>With a smiling face</a:t>
            </a:r>
            <a:r>
              <a:rPr lang="en-GB" sz="1600" dirty="0">
                <a:solidFill>
                  <a:schemeClr val="tx1"/>
                </a:solidFill>
              </a:rPr>
              <a:t>, he accepted the award. </a:t>
            </a:r>
            <a:r>
              <a:rPr lang="en-GB" sz="1600" dirty="0">
                <a:solidFill>
                  <a:srgbClr val="FF0000"/>
                </a:solidFill>
              </a:rPr>
              <a:t>Adverbial phrase tells us HOW.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4319" y="1352505"/>
            <a:ext cx="7746732" cy="856707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Adverbial phrases are two or more words that tell us more about a verb or an adjective. </a:t>
            </a:r>
          </a:p>
        </p:txBody>
      </p:sp>
    </p:spTree>
    <p:extLst>
      <p:ext uri="{BB962C8B-B14F-4D97-AF65-F5344CB8AC3E}">
        <p14:creationId xmlns:p14="http://schemas.microsoft.com/office/powerpoint/2010/main" val="6020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8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807105"/>
          </a:xfrm>
        </p:spPr>
        <p:txBody>
          <a:bodyPr/>
          <a:lstStyle/>
          <a:p>
            <a:pPr algn="ctr"/>
            <a:r>
              <a:rPr lang="en-GB" dirty="0"/>
              <a:t>So What Is the Difference Between a Prepositional Phrase and an Adverbial Phrase?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93869" y="2374084"/>
            <a:ext cx="7746732" cy="3831983"/>
          </a:xfrm>
          <a:prstGeom prst="roundRect">
            <a:avLst>
              <a:gd name="adj" fmla="val 3427"/>
            </a:avLst>
          </a:prstGeom>
          <a:solidFill>
            <a:srgbClr val="E6C73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A </a:t>
            </a:r>
            <a:r>
              <a:rPr lang="en-GB" sz="1600" b="1" dirty="0">
                <a:solidFill>
                  <a:schemeClr val="tx1"/>
                </a:solidFill>
              </a:rPr>
              <a:t>PREPOSITIONAL PHRASE </a:t>
            </a:r>
            <a:r>
              <a:rPr lang="en-GB" sz="1600" dirty="0">
                <a:solidFill>
                  <a:schemeClr val="tx1"/>
                </a:solidFill>
              </a:rPr>
              <a:t>is the overall term for any phrase that includes an object and a preposition (but not a verb). </a:t>
            </a: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One type of prepositional phrase is an </a:t>
            </a:r>
            <a:r>
              <a:rPr lang="en-GB" sz="1600" b="1" dirty="0">
                <a:solidFill>
                  <a:schemeClr val="tx1"/>
                </a:solidFill>
              </a:rPr>
              <a:t>ADVERBIAL PHRASE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 If a prepositional phrase answers any of these questions: ‘Where?’ ‘When?’ ‘Why’ or ‘How’, then it is also an adverbial phrase.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>
              <a:solidFill>
                <a:srgbClr val="00B0F0"/>
              </a:solidFill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1600" dirty="0">
                <a:solidFill>
                  <a:schemeClr val="tx1"/>
                </a:solidFill>
              </a:rPr>
              <a:t>This is a PREPOSITIONAL PHRASE because it contains a preposition and an object, with no verb. It is also an ADVERBIAL PHRASE because it tells us WHERE he lost it.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28718" y="4290075"/>
            <a:ext cx="2477034" cy="738232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spcBef>
                <a:spcPts val="1200"/>
              </a:spcBef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algn="ctr">
              <a:spcBef>
                <a:spcPts val="1200"/>
              </a:spcBef>
              <a:defRPr/>
            </a:pP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He lost it </a:t>
            </a:r>
            <a:r>
              <a:rPr lang="en-GB" sz="1600" u="sng" dirty="0">
                <a:solidFill>
                  <a:schemeClr val="tx1"/>
                </a:solidFill>
              </a:rPr>
              <a:t>in the castle. </a:t>
            </a:r>
          </a:p>
          <a:p>
            <a:pPr algn="ctr">
              <a:spcBef>
                <a:spcPts val="1200"/>
              </a:spcBef>
              <a:defRPr/>
            </a:pP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37188" y="4080919"/>
            <a:ext cx="2611394" cy="553890"/>
            <a:chOff x="1837188" y="4080919"/>
            <a:chExt cx="2611394" cy="553890"/>
          </a:xfrm>
        </p:grpSpPr>
        <p:sp>
          <p:nvSpPr>
            <p:cNvPr id="3" name="TextBox 2"/>
            <p:cNvSpPr txBox="1"/>
            <p:nvPr/>
          </p:nvSpPr>
          <p:spPr>
            <a:xfrm>
              <a:off x="1837188" y="4080919"/>
              <a:ext cx="123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preposition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003259" y="4265693"/>
              <a:ext cx="1445323" cy="3691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18573" y="4043007"/>
            <a:ext cx="1945821" cy="547883"/>
            <a:chOff x="5418573" y="4043007"/>
            <a:chExt cx="1945821" cy="547883"/>
          </a:xfrm>
        </p:grpSpPr>
        <p:sp>
          <p:nvSpPr>
            <p:cNvPr id="12" name="TextBox 11"/>
            <p:cNvSpPr txBox="1"/>
            <p:nvPr/>
          </p:nvSpPr>
          <p:spPr>
            <a:xfrm>
              <a:off x="6131211" y="4043007"/>
              <a:ext cx="1233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object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418573" y="4233788"/>
              <a:ext cx="923504" cy="35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6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2501373"/>
          </a:xfrm>
        </p:spPr>
        <p:txBody>
          <a:bodyPr lIns="0" rIns="0"/>
          <a:lstStyle/>
          <a:p>
            <a:pPr algn="ctr"/>
            <a:r>
              <a:rPr lang="en-GB" dirty="0"/>
              <a:t>Which of These Prepositional Phrases Are Also Adverbial Phrases and Which Are Also Noun Phrases?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0667" y="437825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markings on the animal were rare and unusual.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0667" y="484109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Several people each year are killed by vending machines.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6700" y="530393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car sped towards the wall.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6700" y="576677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flicked the coins into the pot.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6700" y="2853263"/>
            <a:ext cx="3810538" cy="863605"/>
          </a:xfrm>
          <a:prstGeom prst="roundRect">
            <a:avLst>
              <a:gd name="adj" fmla="val 666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Adverbial</a:t>
            </a:r>
            <a:endParaRPr lang="en-GB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Where? When? In what manner? To what extent?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38927" y="2853262"/>
            <a:ext cx="3810538" cy="863605"/>
          </a:xfrm>
          <a:prstGeom prst="roundRect">
            <a:avLst>
              <a:gd name="adj" fmla="val 6667"/>
            </a:avLst>
          </a:prstGeom>
          <a:solidFill>
            <a:srgbClr val="38BED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Noun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/>
                </a:solidFill>
              </a:rPr>
              <a:t>How many? Which one? What kind?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6700" y="391541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One fossil from Africa was 400 million years old.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6700" y="437825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2898A8"/>
                </a:solidFill>
              </a:rPr>
              <a:t>The markings on the animal </a:t>
            </a:r>
            <a:r>
              <a:rPr lang="en-GB" sz="1600" dirty="0">
                <a:solidFill>
                  <a:schemeClr val="tx1"/>
                </a:solidFill>
              </a:rPr>
              <a:t>were rare and unusual. </a:t>
            </a:r>
            <a:r>
              <a:rPr lang="en-GB" sz="1600" dirty="0">
                <a:solidFill>
                  <a:srgbClr val="2898A8"/>
                </a:solidFill>
              </a:rPr>
              <a:t>Noun</a:t>
            </a:r>
            <a:r>
              <a:rPr lang="en-GB" altLang="en-US" sz="1600" dirty="0">
                <a:solidFill>
                  <a:srgbClr val="2898A8"/>
                </a:solidFill>
              </a:rPr>
              <a:t> phrase.</a:t>
            </a:r>
            <a:endParaRPr lang="en-GB" sz="1600" dirty="0">
              <a:solidFill>
                <a:srgbClr val="2898A8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06700" y="484109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Several people each year are killed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by vending machines. A</a:t>
            </a:r>
            <a:r>
              <a:rPr lang="en-GB" altLang="en-US" sz="1600" dirty="0">
                <a:solidFill>
                  <a:schemeClr val="accent2">
                    <a:lumMod val="75000"/>
                  </a:schemeClr>
                </a:solidFill>
              </a:rPr>
              <a:t>dverbial phrase.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6700" y="530393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The car sped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towards the wall. A</a:t>
            </a:r>
            <a:r>
              <a:rPr lang="en-GB" altLang="en-US" sz="1600" dirty="0">
                <a:solidFill>
                  <a:schemeClr val="accent2">
                    <a:lumMod val="75000"/>
                  </a:schemeClr>
                </a:solidFill>
              </a:rPr>
              <a:t>dverbial phrase.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6700" y="576677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He flicked the coins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 into the pot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altLang="en-US" sz="1600" dirty="0">
                <a:solidFill>
                  <a:schemeClr val="accent2">
                    <a:lumMod val="75000"/>
                  </a:schemeClr>
                </a:solidFill>
              </a:rPr>
              <a:t>dverbial phase. </a:t>
            </a:r>
            <a:endParaRPr lang="en-GB" altLang="en-US" sz="16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6700" y="3915417"/>
            <a:ext cx="7742765" cy="414866"/>
          </a:xfrm>
          <a:prstGeom prst="roundRect">
            <a:avLst>
              <a:gd name="adj" fmla="val 12586"/>
            </a:avLst>
          </a:prstGeom>
          <a:solidFill>
            <a:schemeClr val="bg1"/>
          </a:solidFill>
          <a:ln w="19050">
            <a:solidFill>
              <a:srgbClr val="EB8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One </a:t>
            </a:r>
            <a:r>
              <a:rPr lang="en-GB" sz="1600" dirty="0">
                <a:solidFill>
                  <a:srgbClr val="2898A8"/>
                </a:solidFill>
              </a:rPr>
              <a:t>fossil from Africa</a:t>
            </a:r>
            <a:r>
              <a:rPr lang="en-GB" sz="1600" dirty="0">
                <a:solidFill>
                  <a:schemeClr val="tx1"/>
                </a:solidFill>
              </a:rPr>
              <a:t> was 400 million years old. </a:t>
            </a:r>
            <a:r>
              <a:rPr lang="en-GB" sz="1600" dirty="0">
                <a:solidFill>
                  <a:srgbClr val="2898A8"/>
                </a:solidFill>
              </a:rPr>
              <a:t>Noun phrase.</a:t>
            </a:r>
          </a:p>
        </p:txBody>
      </p:sp>
    </p:spTree>
    <p:extLst>
      <p:ext uri="{BB962C8B-B14F-4D97-AF65-F5344CB8AC3E}">
        <p14:creationId xmlns:p14="http://schemas.microsoft.com/office/powerpoint/2010/main" val="19126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1007</Words>
  <Application>Microsoft Office PowerPoint</Application>
  <PresentationFormat>On-screen Show 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Sassoon Infant Md</vt:lpstr>
      <vt:lpstr>Arial</vt:lpstr>
      <vt:lpstr>Calibri</vt:lpstr>
      <vt:lpstr>Sassoon Infant Rg</vt:lpstr>
      <vt:lpstr>Office Theme</vt:lpstr>
      <vt:lpstr>PowerPoint Presentation</vt:lpstr>
      <vt:lpstr>PowerPoint Presentation</vt:lpstr>
      <vt:lpstr>Prepositions</vt:lpstr>
      <vt:lpstr>Prepositional Phrases</vt:lpstr>
      <vt:lpstr>Prepositional Phrases</vt:lpstr>
      <vt:lpstr>Adverbs</vt:lpstr>
      <vt:lpstr>Adverbial Phrases</vt:lpstr>
      <vt:lpstr>So What Is the Difference Between a Prepositional Phrase and an Adverbial Phrase?</vt:lpstr>
      <vt:lpstr>Which of These Prepositional Phrases Are Also Adverbial Phrases and Which Are Also Noun Phrases?</vt:lpstr>
      <vt:lpstr>So are all Adverbial Phrases also Prepositional Phrases? </vt:lpstr>
      <vt:lpstr>Would you like a challenge?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DunnJ</cp:lastModifiedBy>
  <cp:revision>136</cp:revision>
  <dcterms:created xsi:type="dcterms:W3CDTF">2014-10-01T16:09:27Z</dcterms:created>
  <dcterms:modified xsi:type="dcterms:W3CDTF">2020-03-20T11:14:26Z</dcterms:modified>
</cp:coreProperties>
</file>