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4" r:id="rId4"/>
    <p:sldId id="258" r:id="rId5"/>
    <p:sldId id="265" r:id="rId6"/>
    <p:sldId id="266" r:id="rId7"/>
    <p:sldId id="267" r:id="rId8"/>
    <p:sldId id="268" r:id="rId9"/>
    <p:sldId id="269" r:id="rId10"/>
    <p:sldId id="259" r:id="rId11"/>
    <p:sldId id="270" r:id="rId12"/>
    <p:sldId id="271" r:id="rId13"/>
    <p:sldId id="260" r:id="rId14"/>
    <p:sldId id="272" r:id="rId15"/>
    <p:sldId id="273" r:id="rId16"/>
    <p:sldId id="261" r:id="rId17"/>
    <p:sldId id="275" r:id="rId18"/>
    <p:sldId id="274" r:id="rId19"/>
    <p:sldId id="276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4211" autoAdjust="0"/>
    <p:restoredTop sz="94660"/>
  </p:normalViewPr>
  <p:slideViewPr>
    <p:cSldViewPr snapToGrid="0">
      <p:cViewPr>
        <p:scale>
          <a:sx n="50" d="100"/>
          <a:sy n="50" d="100"/>
        </p:scale>
        <p:origin x="1122" y="4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3/27/2020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3/27/2020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3/27/2020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3/27/2020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3/27/2020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3/27/2020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3/27/2020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3/27/2020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3/27/2020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t>3/27/2020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t>3/27/2020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3/27/2020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4" name="Picture 6" descr="Easter Quiz Questions | Do You Know Easter? | Beano.com">
            <a:extLst>
              <a:ext uri="{FF2B5EF4-FFF2-40B4-BE49-F238E27FC236}">
                <a16:creationId xmlns:a16="http://schemas.microsoft.com/office/drawing/2014/main" id="{C3B194A1-0967-4E2C-B82B-747BB126FA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2556" y="685800"/>
            <a:ext cx="7966887" cy="5124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57773B1-ED4F-42E6-9982-EAED6D7EFD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573" y="4146388"/>
            <a:ext cx="10318418" cy="4394988"/>
          </a:xfrm>
        </p:spPr>
        <p:txBody>
          <a:bodyPr/>
          <a:lstStyle/>
          <a:p>
            <a:r>
              <a:rPr lang="en-GB" sz="9000" dirty="0">
                <a:solidFill>
                  <a:schemeClr val="tx1"/>
                </a:solidFill>
              </a:rPr>
              <a:t>Easter quiz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F1E38B4-43B2-41CD-A9A0-3810CAE6EA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15045" y="152400"/>
            <a:ext cx="8045373" cy="742279"/>
          </a:xfrm>
        </p:spPr>
        <p:txBody>
          <a:bodyPr/>
          <a:lstStyle/>
          <a:p>
            <a:r>
              <a:rPr lang="en-GB" dirty="0"/>
              <a:t>Have fun and enjoy!</a:t>
            </a:r>
          </a:p>
        </p:txBody>
      </p:sp>
    </p:spTree>
    <p:extLst>
      <p:ext uri="{BB962C8B-B14F-4D97-AF65-F5344CB8AC3E}">
        <p14:creationId xmlns:p14="http://schemas.microsoft.com/office/powerpoint/2010/main" val="41078427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7773B1-ED4F-42E6-9982-EAED6D7EFD0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Round 3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D5185CC4-7117-46B9-AA2A-33EFED8F3C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36791" y="5933476"/>
            <a:ext cx="10318418" cy="742279"/>
          </a:xfrm>
        </p:spPr>
        <p:txBody>
          <a:bodyPr>
            <a:noAutofit/>
          </a:bodyPr>
          <a:lstStyle/>
          <a:p>
            <a:r>
              <a:rPr lang="en-GB" sz="4000" dirty="0"/>
              <a:t>Easter puzzles</a:t>
            </a:r>
          </a:p>
        </p:txBody>
      </p:sp>
    </p:spTree>
    <p:extLst>
      <p:ext uri="{BB962C8B-B14F-4D97-AF65-F5344CB8AC3E}">
        <p14:creationId xmlns:p14="http://schemas.microsoft.com/office/powerpoint/2010/main" val="7992355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4">
            <a:extLst>
              <a:ext uri="{FF2B5EF4-FFF2-40B4-BE49-F238E27FC236}">
                <a16:creationId xmlns:a16="http://schemas.microsoft.com/office/drawing/2014/main" id="{C5F9E74A-BD85-481D-B4C7-99F60DF84608}"/>
              </a:ext>
            </a:extLst>
          </p:cNvPr>
          <p:cNvSpPr txBox="1">
            <a:spLocks/>
          </p:cNvSpPr>
          <p:nvPr/>
        </p:nvSpPr>
        <p:spPr>
          <a:xfrm>
            <a:off x="1348271" y="380204"/>
            <a:ext cx="2903689" cy="74227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4000" dirty="0">
                <a:latin typeface="Gill Sans Ultra Bold" panose="020B0A02020104020203" pitchFamily="34" charset="0"/>
              </a:rPr>
              <a:t>What is the Easter joke?</a:t>
            </a:r>
          </a:p>
          <a:p>
            <a:endParaRPr lang="en-GB" sz="4000" dirty="0">
              <a:latin typeface="Gill Sans Ultra Bold" panose="020B0A02020104020203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9542F46-F235-437F-9A98-02E65643C2F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360" b="22641"/>
          <a:stretch/>
        </p:blipFill>
        <p:spPr>
          <a:xfrm>
            <a:off x="4942722" y="462316"/>
            <a:ext cx="6532998" cy="6205184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5920029-A4EF-4DE5-94F4-5FDC1EFC748A}"/>
              </a:ext>
            </a:extLst>
          </p:cNvPr>
          <p:cNvSpPr/>
          <p:nvPr/>
        </p:nvSpPr>
        <p:spPr>
          <a:xfrm>
            <a:off x="1069583" y="3429000"/>
            <a:ext cx="3932487" cy="26776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dirty="0">
                <a:latin typeface="Gill Sans Ultra Bold" panose="020B0A02020104020203" pitchFamily="34" charset="0"/>
              </a:rPr>
              <a:t>(7,0)(4,4)(0,10)</a:t>
            </a:r>
          </a:p>
          <a:p>
            <a:r>
              <a:rPr lang="en-GB" sz="1400" dirty="0">
                <a:latin typeface="Gill Sans Ultra Bold" panose="020B0A02020104020203" pitchFamily="34" charset="0"/>
              </a:rPr>
              <a:t>(4,9)(10,9)(10,1)(0,2)</a:t>
            </a:r>
          </a:p>
          <a:p>
            <a:r>
              <a:rPr lang="en-GB" sz="1400" dirty="0">
                <a:latin typeface="Gill Sans Ultra Bold" panose="020B0A02020104020203" pitchFamily="34" charset="0"/>
              </a:rPr>
              <a:t>(10,10)(7,0)(0,3)</a:t>
            </a:r>
          </a:p>
          <a:p>
            <a:r>
              <a:rPr lang="en-GB" sz="1400" dirty="0">
                <a:latin typeface="Gill Sans Ultra Bold" panose="020B0A02020104020203" pitchFamily="34" charset="0"/>
              </a:rPr>
              <a:t>(4,5)(0,8)(0,2)(5,8)(8,9)(8,1)</a:t>
            </a:r>
          </a:p>
          <a:p>
            <a:r>
              <a:rPr lang="en-GB" sz="1400" dirty="0">
                <a:latin typeface="Gill Sans Ultra Bold" panose="020B0A02020104020203" pitchFamily="34" charset="0"/>
              </a:rPr>
              <a:t>(1,5)(9,0)(6,2)(7,8)(6,6)</a:t>
            </a:r>
          </a:p>
          <a:p>
            <a:r>
              <a:rPr lang="en-GB" sz="1400" dirty="0">
                <a:latin typeface="Gill Sans Ultra Bold" panose="020B0A02020104020203" pitchFamily="34" charset="0"/>
              </a:rPr>
              <a:t>(2,0)(5,9)(0,4)(6,4)(10,1)(1,4)?</a:t>
            </a:r>
          </a:p>
          <a:p>
            <a:endParaRPr lang="en-GB" sz="1400" dirty="0">
              <a:latin typeface="Gill Sans Ultra Bold" panose="020B0A02020104020203" pitchFamily="34" charset="0"/>
            </a:endParaRPr>
          </a:p>
          <a:p>
            <a:endParaRPr lang="en-GB" sz="1400" dirty="0">
              <a:latin typeface="Gill Sans Ultra Bold" panose="020B0A02020104020203" pitchFamily="34" charset="0"/>
            </a:endParaRPr>
          </a:p>
          <a:p>
            <a:r>
              <a:rPr lang="en-GB" sz="1400" dirty="0">
                <a:solidFill>
                  <a:srgbClr val="7030A0"/>
                </a:solidFill>
                <a:latin typeface="Gill Sans Ultra Bold" panose="020B0A02020104020203" pitchFamily="34" charset="0"/>
              </a:rPr>
              <a:t>(3,5)(4,3)</a:t>
            </a:r>
          </a:p>
          <a:p>
            <a:r>
              <a:rPr lang="en-GB" sz="1400" dirty="0">
                <a:solidFill>
                  <a:srgbClr val="7030A0"/>
                </a:solidFill>
                <a:latin typeface="Gill Sans Ultra Bold" panose="020B0A02020104020203" pitchFamily="34" charset="0"/>
              </a:rPr>
              <a:t>(1,7)(3,1)(8,1)(4,5)-(6,7)-</a:t>
            </a:r>
          </a:p>
          <a:p>
            <a:r>
              <a:rPr lang="en-GB" sz="1400" dirty="0">
                <a:solidFill>
                  <a:srgbClr val="7030A0"/>
                </a:solidFill>
                <a:latin typeface="Gill Sans Ultra Bold" panose="020B0A02020104020203" pitchFamily="34" charset="0"/>
              </a:rPr>
              <a:t>(10,5)(7,7)(0,8)(6,2)(1,0)</a:t>
            </a:r>
          </a:p>
          <a:p>
            <a:endParaRPr lang="en-GB" sz="1400" dirty="0">
              <a:solidFill>
                <a:srgbClr val="7030A0"/>
              </a:solidFill>
              <a:latin typeface="Gill Sans Ultra Bold" panose="020B0A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2688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4">
            <a:extLst>
              <a:ext uri="{FF2B5EF4-FFF2-40B4-BE49-F238E27FC236}">
                <a16:creationId xmlns:a16="http://schemas.microsoft.com/office/drawing/2014/main" id="{C5F9E74A-BD85-481D-B4C7-99F60DF84608}"/>
              </a:ext>
            </a:extLst>
          </p:cNvPr>
          <p:cNvSpPr txBox="1">
            <a:spLocks/>
          </p:cNvSpPr>
          <p:nvPr/>
        </p:nvSpPr>
        <p:spPr>
          <a:xfrm>
            <a:off x="1348271" y="380204"/>
            <a:ext cx="9738829" cy="74227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4000" dirty="0">
                <a:latin typeface="Gill Sans Ultra Bold" panose="020B0A02020104020203" pitchFamily="34" charset="0"/>
              </a:rPr>
              <a:t>Unscramble the words. </a:t>
            </a:r>
          </a:p>
          <a:p>
            <a:endParaRPr lang="en-GB" sz="4000" dirty="0">
              <a:latin typeface="Gill Sans Ultra Bold" panose="020B0A02020104020203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3FA8D1E-794D-4BCD-A542-3009AA67D4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4037" y="1122483"/>
            <a:ext cx="5967413" cy="544772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93FE8F4-E063-4666-AE8E-B7F63D9E57EB}"/>
              </a:ext>
            </a:extLst>
          </p:cNvPr>
          <p:cNvSpPr/>
          <p:nvPr/>
        </p:nvSpPr>
        <p:spPr>
          <a:xfrm>
            <a:off x="1329255" y="1495430"/>
            <a:ext cx="4061895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dirty="0">
                <a:latin typeface="Gill Sans Ultra Bold" panose="020B0A02020104020203" pitchFamily="34" charset="0"/>
              </a:rPr>
              <a:t>The letters in circles, once unscrambled,  make a word linked to Easter</a:t>
            </a:r>
          </a:p>
        </p:txBody>
      </p:sp>
    </p:spTree>
    <p:extLst>
      <p:ext uri="{BB962C8B-B14F-4D97-AF65-F5344CB8AC3E}">
        <p14:creationId xmlns:p14="http://schemas.microsoft.com/office/powerpoint/2010/main" val="1456392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7773B1-ED4F-42E6-9982-EAED6D7EFD0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Round 4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D5185CC4-7117-46B9-AA2A-33EFED8F3C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36791" y="5933476"/>
            <a:ext cx="10318418" cy="742279"/>
          </a:xfrm>
        </p:spPr>
        <p:txBody>
          <a:bodyPr>
            <a:noAutofit/>
          </a:bodyPr>
          <a:lstStyle/>
          <a:p>
            <a:r>
              <a:rPr lang="en-GB" sz="4000" dirty="0"/>
              <a:t>Chocolate challenge</a:t>
            </a:r>
          </a:p>
        </p:txBody>
      </p:sp>
    </p:spTree>
    <p:extLst>
      <p:ext uri="{BB962C8B-B14F-4D97-AF65-F5344CB8AC3E}">
        <p14:creationId xmlns:p14="http://schemas.microsoft.com/office/powerpoint/2010/main" val="36742780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5960241-FC2A-4A4C-B7C6-0AC85682F7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5205" y="2000250"/>
            <a:ext cx="10326085" cy="4019550"/>
          </a:xfrm>
          <a:prstGeom prst="rect">
            <a:avLst/>
          </a:prstGeom>
        </p:spPr>
      </p:pic>
      <p:sp>
        <p:nvSpPr>
          <p:cNvPr id="4" name="Subtitle 4">
            <a:extLst>
              <a:ext uri="{FF2B5EF4-FFF2-40B4-BE49-F238E27FC236}">
                <a16:creationId xmlns:a16="http://schemas.microsoft.com/office/drawing/2014/main" id="{2ECB72BB-9564-472D-9546-3195AC64A7DD}"/>
              </a:ext>
            </a:extLst>
          </p:cNvPr>
          <p:cNvSpPr txBox="1">
            <a:spLocks/>
          </p:cNvSpPr>
          <p:nvPr/>
        </p:nvSpPr>
        <p:spPr>
          <a:xfrm>
            <a:off x="1348271" y="380204"/>
            <a:ext cx="9738829" cy="74227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4000" dirty="0">
                <a:latin typeface="Gill Sans Ultra Bold" panose="020B0A02020104020203" pitchFamily="34" charset="0"/>
              </a:rPr>
              <a:t>Name the chocolate bar</a:t>
            </a:r>
          </a:p>
          <a:p>
            <a:pPr marL="0" indent="0">
              <a:buNone/>
            </a:pPr>
            <a:endParaRPr lang="en-GB" sz="4000" dirty="0">
              <a:latin typeface="Gill Sans Ultra Bold" panose="020B0A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9739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4">
            <a:extLst>
              <a:ext uri="{FF2B5EF4-FFF2-40B4-BE49-F238E27FC236}">
                <a16:creationId xmlns:a16="http://schemas.microsoft.com/office/drawing/2014/main" id="{2ECB72BB-9564-472D-9546-3195AC64A7DD}"/>
              </a:ext>
            </a:extLst>
          </p:cNvPr>
          <p:cNvSpPr txBox="1">
            <a:spLocks/>
          </p:cNvSpPr>
          <p:nvPr/>
        </p:nvSpPr>
        <p:spPr>
          <a:xfrm>
            <a:off x="1348271" y="380204"/>
            <a:ext cx="9738829" cy="74227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4000" dirty="0">
                <a:latin typeface="Gill Sans Ultra Bold" panose="020B0A02020104020203" pitchFamily="34" charset="0"/>
              </a:rPr>
              <a:t>Name the chocolate bar</a:t>
            </a:r>
          </a:p>
          <a:p>
            <a:endParaRPr lang="en-GB" sz="4000" dirty="0">
              <a:latin typeface="Gill Sans Ultra Bold" panose="020B0A02020104020203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A05F044-D921-4DE6-91BD-1B7247066E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1108384"/>
            <a:ext cx="8743949" cy="5462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5728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7773B1-ED4F-42E6-9982-EAED6D7EFD0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answers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D5185CC4-7117-46B9-AA2A-33EFED8F3C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78523" y="5388472"/>
            <a:ext cx="10318418" cy="742279"/>
          </a:xfrm>
        </p:spPr>
        <p:txBody>
          <a:bodyPr>
            <a:noAutofit/>
          </a:bodyPr>
          <a:lstStyle/>
          <a:p>
            <a:r>
              <a:rPr lang="en-GB" sz="4000" dirty="0"/>
              <a:t>only look when you’ve had a go at the quiz!!!</a:t>
            </a:r>
          </a:p>
        </p:txBody>
      </p:sp>
    </p:spTree>
    <p:extLst>
      <p:ext uri="{BB962C8B-B14F-4D97-AF65-F5344CB8AC3E}">
        <p14:creationId xmlns:p14="http://schemas.microsoft.com/office/powerpoint/2010/main" val="9254074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7773B1-ED4F-42E6-9982-EAED6D7EFD0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answers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D5185CC4-7117-46B9-AA2A-33EFED8F3C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78523" y="5873912"/>
            <a:ext cx="10599127" cy="742279"/>
          </a:xfrm>
        </p:spPr>
        <p:txBody>
          <a:bodyPr>
            <a:noAutofit/>
          </a:bodyPr>
          <a:lstStyle/>
          <a:p>
            <a:r>
              <a:rPr lang="en-GB" sz="4000" dirty="0"/>
              <a:t>Sure you’re not cheating??</a:t>
            </a:r>
          </a:p>
        </p:txBody>
      </p:sp>
    </p:spTree>
    <p:extLst>
      <p:ext uri="{BB962C8B-B14F-4D97-AF65-F5344CB8AC3E}">
        <p14:creationId xmlns:p14="http://schemas.microsoft.com/office/powerpoint/2010/main" val="33302911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4">
            <a:extLst>
              <a:ext uri="{FF2B5EF4-FFF2-40B4-BE49-F238E27FC236}">
                <a16:creationId xmlns:a16="http://schemas.microsoft.com/office/drawing/2014/main" id="{2ECB72BB-9564-472D-9546-3195AC64A7DD}"/>
              </a:ext>
            </a:extLst>
          </p:cNvPr>
          <p:cNvSpPr txBox="1">
            <a:spLocks/>
          </p:cNvSpPr>
          <p:nvPr/>
        </p:nvSpPr>
        <p:spPr>
          <a:xfrm>
            <a:off x="1531385" y="2413815"/>
            <a:ext cx="9738829" cy="74227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4000" dirty="0">
                <a:latin typeface="Gill Sans Ultra Bold" panose="020B0A02020104020203" pitchFamily="34" charset="0"/>
              </a:rPr>
              <a:t>Round 3</a:t>
            </a:r>
          </a:p>
          <a:p>
            <a:endParaRPr lang="en-GB" sz="4000" dirty="0">
              <a:latin typeface="Gill Sans Ultra Bold" panose="020B0A02020104020203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90043BA-D713-4354-9253-58EBF58ADFF4}"/>
              </a:ext>
            </a:extLst>
          </p:cNvPr>
          <p:cNvSpPr/>
          <p:nvPr/>
        </p:nvSpPr>
        <p:spPr>
          <a:xfrm rot="10800000">
            <a:off x="781049" y="722432"/>
            <a:ext cx="8343899" cy="3816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Gill Sans Ultra Bold" panose="020B0A02020104020203" pitchFamily="34" charset="0"/>
              </a:rPr>
              <a:t>The Queen,  Lewis Capaldi, Hagrid, R2D2 and C3PO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2BE152D3-AF52-491F-A94B-837B3B9C45E2}"/>
              </a:ext>
            </a:extLst>
          </p:cNvPr>
          <p:cNvSpPr txBox="1">
            <a:spLocks/>
          </p:cNvSpPr>
          <p:nvPr/>
        </p:nvSpPr>
        <p:spPr>
          <a:xfrm>
            <a:off x="1500671" y="1066004"/>
            <a:ext cx="9738829" cy="74227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4000" dirty="0">
                <a:latin typeface="Gill Sans Ultra Bold" panose="020B0A02020104020203" pitchFamily="34" charset="0"/>
              </a:rPr>
              <a:t>Round 2</a:t>
            </a:r>
          </a:p>
          <a:p>
            <a:endParaRPr lang="en-GB" sz="4000" dirty="0">
              <a:latin typeface="Gill Sans Ultra Bold" panose="020B0A02020104020203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BFDF176-0E19-4219-885A-9D4ABDD4E932}"/>
              </a:ext>
            </a:extLst>
          </p:cNvPr>
          <p:cNvSpPr/>
          <p:nvPr/>
        </p:nvSpPr>
        <p:spPr>
          <a:xfrm rot="10800000">
            <a:off x="1531384" y="1511439"/>
            <a:ext cx="755546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Gill Sans Ultra Bold" panose="020B0A02020104020203" pitchFamily="34" charset="0"/>
              </a:rPr>
              <a:t>Pancakes, Symbol of Rebirth, Sunday after the first full moon after Spring Equinox, Chile, Discovered on Easter Sunday</a:t>
            </a:r>
          </a:p>
        </p:txBody>
      </p:sp>
      <p:sp>
        <p:nvSpPr>
          <p:cNvPr id="8" name="Subtitle 4">
            <a:extLst>
              <a:ext uri="{FF2B5EF4-FFF2-40B4-BE49-F238E27FC236}">
                <a16:creationId xmlns:a16="http://schemas.microsoft.com/office/drawing/2014/main" id="{D2DACD28-5333-4F65-8BD4-0825AE685DCA}"/>
              </a:ext>
            </a:extLst>
          </p:cNvPr>
          <p:cNvSpPr txBox="1">
            <a:spLocks/>
          </p:cNvSpPr>
          <p:nvPr/>
        </p:nvSpPr>
        <p:spPr>
          <a:xfrm>
            <a:off x="1500671" y="132554"/>
            <a:ext cx="9738829" cy="74227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4000" dirty="0">
                <a:latin typeface="Gill Sans Ultra Bold" panose="020B0A02020104020203" pitchFamily="34" charset="0"/>
              </a:rPr>
              <a:t>Round 1</a:t>
            </a:r>
          </a:p>
          <a:p>
            <a:endParaRPr lang="en-GB" sz="4000" dirty="0">
              <a:latin typeface="Gill Sans Ultra Bold" panose="020B0A02020104020203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2C2ADAF-A3EF-4F87-BB43-454C82881CFB}"/>
              </a:ext>
            </a:extLst>
          </p:cNvPr>
          <p:cNvSpPr/>
          <p:nvPr/>
        </p:nvSpPr>
        <p:spPr>
          <a:xfrm rot="10800000">
            <a:off x="1569484" y="2762506"/>
            <a:ext cx="755546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Gill Sans Ultra Bold" panose="020B0A02020104020203" pitchFamily="34" charset="0"/>
              </a:rPr>
              <a:t>How does the Easter Bunny travel? By Hare-o-plane!!</a:t>
            </a:r>
          </a:p>
          <a:p>
            <a:r>
              <a:rPr lang="en-GB" dirty="0">
                <a:latin typeface="Gill Sans Ultra Bold" panose="020B0A02020104020203" pitchFamily="34" charset="0"/>
              </a:rPr>
              <a:t>Pascha, Bunny, Weekend, Holiday, Lent</a:t>
            </a:r>
          </a:p>
          <a:p>
            <a:r>
              <a:rPr lang="en-GB" dirty="0">
                <a:latin typeface="Gill Sans Ultra Bold" panose="020B0A02020104020203" pitchFamily="34" charset="0"/>
              </a:rPr>
              <a:t>SUNDAY</a:t>
            </a:r>
          </a:p>
        </p:txBody>
      </p:sp>
      <p:sp>
        <p:nvSpPr>
          <p:cNvPr id="10" name="Subtitle 4">
            <a:extLst>
              <a:ext uri="{FF2B5EF4-FFF2-40B4-BE49-F238E27FC236}">
                <a16:creationId xmlns:a16="http://schemas.microsoft.com/office/drawing/2014/main" id="{C7563393-6788-4B2F-965D-4D894345003E}"/>
              </a:ext>
            </a:extLst>
          </p:cNvPr>
          <p:cNvSpPr txBox="1">
            <a:spLocks/>
          </p:cNvSpPr>
          <p:nvPr/>
        </p:nvSpPr>
        <p:spPr>
          <a:xfrm>
            <a:off x="1531385" y="4052115"/>
            <a:ext cx="9738829" cy="74227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4000" dirty="0">
                <a:latin typeface="Gill Sans Ultra Bold" panose="020B0A02020104020203" pitchFamily="34" charset="0"/>
              </a:rPr>
              <a:t>Round 4</a:t>
            </a:r>
          </a:p>
          <a:p>
            <a:endParaRPr lang="en-GB" sz="4000" dirty="0">
              <a:latin typeface="Gill Sans Ultra Bold" panose="020B0A02020104020203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77010B2-1037-464E-9856-0A039123E682}"/>
              </a:ext>
            </a:extLst>
          </p:cNvPr>
          <p:cNvSpPr/>
          <p:nvPr/>
        </p:nvSpPr>
        <p:spPr>
          <a:xfrm rot="10800000">
            <a:off x="1569484" y="4575860"/>
            <a:ext cx="7555465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err="1">
                <a:latin typeface="Gill Sans Ultra Bold" panose="020B0A02020104020203" pitchFamily="34" charset="0"/>
              </a:rPr>
              <a:t>Kitkat</a:t>
            </a:r>
            <a:r>
              <a:rPr lang="en-GB" dirty="0">
                <a:latin typeface="Gill Sans Ultra Bold" panose="020B0A02020104020203" pitchFamily="34" charset="0"/>
              </a:rPr>
              <a:t> Chunky, Bounty, </a:t>
            </a:r>
            <a:r>
              <a:rPr lang="en-GB" dirty="0" err="1">
                <a:latin typeface="Gill Sans Ultra Bold" panose="020B0A02020104020203" pitchFamily="34" charset="0"/>
              </a:rPr>
              <a:t>Smartie</a:t>
            </a:r>
            <a:r>
              <a:rPr lang="en-GB" dirty="0">
                <a:latin typeface="Gill Sans Ultra Bold" panose="020B0A02020104020203" pitchFamily="34" charset="0"/>
              </a:rPr>
              <a:t> Bar, Double Decker, Mars bar, Crunchie, Aero Honeycomb</a:t>
            </a:r>
          </a:p>
          <a:p>
            <a:endParaRPr lang="en-GB" dirty="0">
              <a:latin typeface="Gill Sans Ultra Bold" panose="020B0A02020104020203" pitchFamily="34" charset="0"/>
            </a:endParaRPr>
          </a:p>
          <a:p>
            <a:r>
              <a:rPr lang="en-GB" dirty="0">
                <a:latin typeface="Gill Sans Ultra Bold" panose="020B0A02020104020203" pitchFamily="34" charset="0"/>
              </a:rPr>
              <a:t>Toffee Crisp, Drifter, Twirl, Lion Bar, Yorkie, </a:t>
            </a:r>
          </a:p>
          <a:p>
            <a:r>
              <a:rPr lang="en-GB" dirty="0">
                <a:latin typeface="Gill Sans Ultra Bold" panose="020B0A02020104020203" pitchFamily="34" charset="0"/>
              </a:rPr>
              <a:t>Nestle Crunch, Flake, </a:t>
            </a:r>
            <a:r>
              <a:rPr lang="en-GB" dirty="0" err="1">
                <a:latin typeface="Gill Sans Ultra Bold" panose="020B0A02020104020203" pitchFamily="34" charset="0"/>
              </a:rPr>
              <a:t>Rolo</a:t>
            </a:r>
            <a:r>
              <a:rPr lang="en-GB" dirty="0">
                <a:latin typeface="Gill Sans Ultra Bold" panose="020B0A02020104020203" pitchFamily="34" charset="0"/>
              </a:rPr>
              <a:t>, Picnic, Milk Tray, Revels, </a:t>
            </a:r>
            <a:r>
              <a:rPr lang="en-GB" dirty="0" err="1">
                <a:latin typeface="Gill Sans Ultra Bold" panose="020B0A02020104020203" pitchFamily="34" charset="0"/>
              </a:rPr>
              <a:t>Caramac</a:t>
            </a:r>
            <a:r>
              <a:rPr lang="en-GB" dirty="0">
                <a:latin typeface="Gill Sans Ultra Bold" panose="020B0A02020104020203" pitchFamily="34" charset="0"/>
              </a:rPr>
              <a:t>, Bounty, </a:t>
            </a:r>
            <a:r>
              <a:rPr lang="en-GB" dirty="0" err="1">
                <a:latin typeface="Gill Sans Ultra Bold" panose="020B0A02020104020203" pitchFamily="34" charset="0"/>
              </a:rPr>
              <a:t>Daim</a:t>
            </a:r>
            <a:r>
              <a:rPr lang="en-GB" dirty="0">
                <a:latin typeface="Gill Sans Ultra Bold" panose="020B0A02020104020203" pitchFamily="34" charset="0"/>
              </a:rPr>
              <a:t> Bar, Smarties, Milky Bar, Snickers</a:t>
            </a:r>
          </a:p>
        </p:txBody>
      </p:sp>
    </p:spTree>
    <p:extLst>
      <p:ext uri="{BB962C8B-B14F-4D97-AF65-F5344CB8AC3E}">
        <p14:creationId xmlns:p14="http://schemas.microsoft.com/office/powerpoint/2010/main" val="3708769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79D4715-E237-4167-A04A-9141AFA086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3500" y="462815"/>
            <a:ext cx="9467850" cy="5896775"/>
          </a:xfrm>
          <a:prstGeom prst="rect">
            <a:avLst/>
          </a:prstGeom>
        </p:spPr>
      </p:pic>
      <p:sp>
        <p:nvSpPr>
          <p:cNvPr id="10" name="Subtitle 4">
            <a:extLst>
              <a:ext uri="{FF2B5EF4-FFF2-40B4-BE49-F238E27FC236}">
                <a16:creationId xmlns:a16="http://schemas.microsoft.com/office/drawing/2014/main" id="{0D8799C5-7D56-4925-8D64-F38E681273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20000" y="3911762"/>
            <a:ext cx="3181350" cy="742279"/>
          </a:xfrm>
        </p:spPr>
        <p:txBody>
          <a:bodyPr>
            <a:noAutofit/>
          </a:bodyPr>
          <a:lstStyle/>
          <a:p>
            <a:r>
              <a:rPr lang="en-GB" sz="3200" dirty="0"/>
              <a:t>Love from </a:t>
            </a:r>
            <a:r>
              <a:rPr lang="en-GB" sz="3200" dirty="0" err="1"/>
              <a:t>mrs</a:t>
            </a:r>
            <a:r>
              <a:rPr lang="en-GB" sz="3200" dirty="0"/>
              <a:t> Elliott &amp; miss Dunn xx</a:t>
            </a:r>
          </a:p>
        </p:txBody>
      </p:sp>
    </p:spTree>
    <p:extLst>
      <p:ext uri="{BB962C8B-B14F-4D97-AF65-F5344CB8AC3E}">
        <p14:creationId xmlns:p14="http://schemas.microsoft.com/office/powerpoint/2010/main" val="42652180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7773B1-ED4F-42E6-9982-EAED6D7EFD0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Round 1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D5185CC4-7117-46B9-AA2A-33EFED8F3C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36791" y="5933476"/>
            <a:ext cx="10318418" cy="742279"/>
          </a:xfrm>
        </p:spPr>
        <p:txBody>
          <a:bodyPr>
            <a:noAutofit/>
          </a:bodyPr>
          <a:lstStyle/>
          <a:p>
            <a:r>
              <a:rPr lang="en-GB" sz="4000" dirty="0"/>
              <a:t>Who are the famous faces?</a:t>
            </a:r>
          </a:p>
        </p:txBody>
      </p:sp>
    </p:spTree>
    <p:extLst>
      <p:ext uri="{BB962C8B-B14F-4D97-AF65-F5344CB8AC3E}">
        <p14:creationId xmlns:p14="http://schemas.microsoft.com/office/powerpoint/2010/main" val="31929497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The Queen: Latest News Of The Queen of The United Kingdom ...">
            <a:extLst>
              <a:ext uri="{FF2B5EF4-FFF2-40B4-BE49-F238E27FC236}">
                <a16:creationId xmlns:a16="http://schemas.microsoft.com/office/drawing/2014/main" id="{FD0AB5D9-14BC-45A0-B117-07AE647A2C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641" t="319" b="15433"/>
          <a:stretch/>
        </p:blipFill>
        <p:spPr bwMode="auto">
          <a:xfrm>
            <a:off x="1361573" y="937895"/>
            <a:ext cx="3588519" cy="5724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images of easter png | Purple Easter Egg with Flowers PNG Picture ...">
            <a:extLst>
              <a:ext uri="{FF2B5EF4-FFF2-40B4-BE49-F238E27FC236}">
                <a16:creationId xmlns:a16="http://schemas.microsoft.com/office/drawing/2014/main" id="{B1C0D6BA-674C-4F58-9E4B-19F177C5AA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51008">
            <a:off x="2462546" y="848160"/>
            <a:ext cx="1661282" cy="2125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ubtitle 4">
            <a:extLst>
              <a:ext uri="{FF2B5EF4-FFF2-40B4-BE49-F238E27FC236}">
                <a16:creationId xmlns:a16="http://schemas.microsoft.com/office/drawing/2014/main" id="{D6DAC0C6-C762-4D90-AF40-CDF72B7482A5}"/>
              </a:ext>
            </a:extLst>
          </p:cNvPr>
          <p:cNvSpPr txBox="1">
            <a:spLocks/>
          </p:cNvSpPr>
          <p:nvPr/>
        </p:nvSpPr>
        <p:spPr>
          <a:xfrm>
            <a:off x="1576871" y="195616"/>
            <a:ext cx="10318418" cy="74227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4000" dirty="0">
                <a:latin typeface="Gill Sans Ultra Bold" panose="020B0A02020104020203" pitchFamily="34" charset="0"/>
              </a:rPr>
              <a:t>Guess the famous faces</a:t>
            </a:r>
          </a:p>
          <a:p>
            <a:endParaRPr lang="en-GB" sz="4000" dirty="0">
              <a:latin typeface="Gill Sans Ultra Bold" panose="020B0A02020104020203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4C61127-63F0-4D22-BB48-8D8A2DEFB1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13563" y="937895"/>
            <a:ext cx="2677888" cy="2461347"/>
          </a:xfrm>
          <a:prstGeom prst="rect">
            <a:avLst/>
          </a:prstGeom>
        </p:spPr>
      </p:pic>
      <p:pic>
        <p:nvPicPr>
          <p:cNvPr id="7" name="Picture 2" descr="images of easter png | Purple Easter Egg with Flowers PNG Picture ...">
            <a:extLst>
              <a:ext uri="{FF2B5EF4-FFF2-40B4-BE49-F238E27FC236}">
                <a16:creationId xmlns:a16="http://schemas.microsoft.com/office/drawing/2014/main" id="{EE21C919-CE70-4748-BA90-02517686ED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51008">
            <a:off x="5420577" y="777497"/>
            <a:ext cx="1112547" cy="1423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agrid family | Harry Potter Wiki | Fandom">
            <a:extLst>
              <a:ext uri="{FF2B5EF4-FFF2-40B4-BE49-F238E27FC236}">
                <a16:creationId xmlns:a16="http://schemas.microsoft.com/office/drawing/2014/main" id="{0CD4BCF4-ED03-4444-9133-17FD161DA6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2143" y="3556244"/>
            <a:ext cx="2487387" cy="3106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images of easter png | Purple Easter Egg with Flowers PNG Picture ...">
            <a:extLst>
              <a:ext uri="{FF2B5EF4-FFF2-40B4-BE49-F238E27FC236}">
                <a16:creationId xmlns:a16="http://schemas.microsoft.com/office/drawing/2014/main" id="{FDE6586E-53FD-45BF-856F-6C11E19584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51008">
            <a:off x="5687277" y="3546516"/>
            <a:ext cx="1112547" cy="1423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The secrecy has been ludicrous': Star Wars actor Anthony Daniels ...">
            <a:extLst>
              <a:ext uri="{FF2B5EF4-FFF2-40B4-BE49-F238E27FC236}">
                <a16:creationId xmlns:a16="http://schemas.microsoft.com/office/drawing/2014/main" id="{B52ADA0C-7EBE-48EC-A66B-C02D19C4AF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1709" y="937895"/>
            <a:ext cx="3527637" cy="5724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images of easter png | Purple Easter Egg with Flowers PNG Picture ...">
            <a:extLst>
              <a:ext uri="{FF2B5EF4-FFF2-40B4-BE49-F238E27FC236}">
                <a16:creationId xmlns:a16="http://schemas.microsoft.com/office/drawing/2014/main" id="{EA47F247-9E10-4F89-9067-B3E1AF77D3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51008">
            <a:off x="9814782" y="1325269"/>
            <a:ext cx="1112547" cy="1423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images of easter png | Purple Easter Egg with Flowers PNG Picture ...">
            <a:extLst>
              <a:ext uri="{FF2B5EF4-FFF2-40B4-BE49-F238E27FC236}">
                <a16:creationId xmlns:a16="http://schemas.microsoft.com/office/drawing/2014/main" id="{7C438A12-6172-465E-805E-A72632BD85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51008">
            <a:off x="8594576" y="3130364"/>
            <a:ext cx="1112547" cy="1423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96996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7773B1-ED4F-42E6-9982-EAED6D7EFD0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Round 2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D5185CC4-7117-46B9-AA2A-33EFED8F3C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36791" y="5933476"/>
            <a:ext cx="10318418" cy="742279"/>
          </a:xfrm>
        </p:spPr>
        <p:txBody>
          <a:bodyPr>
            <a:noAutofit/>
          </a:bodyPr>
          <a:lstStyle/>
          <a:p>
            <a:r>
              <a:rPr lang="en-GB" sz="4000" dirty="0"/>
              <a:t>Easter facts</a:t>
            </a:r>
          </a:p>
        </p:txBody>
      </p:sp>
    </p:spTree>
    <p:extLst>
      <p:ext uri="{BB962C8B-B14F-4D97-AF65-F5344CB8AC3E}">
        <p14:creationId xmlns:p14="http://schemas.microsoft.com/office/powerpoint/2010/main" val="30418253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4">
            <a:extLst>
              <a:ext uri="{FF2B5EF4-FFF2-40B4-BE49-F238E27FC236}">
                <a16:creationId xmlns:a16="http://schemas.microsoft.com/office/drawing/2014/main" id="{0F2DD350-C2C6-4B73-BEA9-E559D2171717}"/>
              </a:ext>
            </a:extLst>
          </p:cNvPr>
          <p:cNvSpPr txBox="1">
            <a:spLocks/>
          </p:cNvSpPr>
          <p:nvPr/>
        </p:nvSpPr>
        <p:spPr>
          <a:xfrm>
            <a:off x="1576871" y="195616"/>
            <a:ext cx="10318418" cy="74227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4000" dirty="0">
                <a:latin typeface="Gill Sans Ultra Bold" panose="020B0A02020104020203" pitchFamily="34" charset="0"/>
              </a:rPr>
              <a:t>What are traditionally eaten on Shrove Tuesday?</a:t>
            </a:r>
          </a:p>
          <a:p>
            <a:endParaRPr lang="en-GB" sz="4000" dirty="0">
              <a:latin typeface="Gill Sans Ultra Bold" panose="020B0A02020104020203" pitchFamily="34" charset="0"/>
            </a:endParaRPr>
          </a:p>
          <a:p>
            <a:r>
              <a:rPr lang="en-GB" sz="4000" dirty="0">
                <a:latin typeface="Gill Sans Ultra Bold" panose="020B0A02020104020203" pitchFamily="34" charset="0"/>
              </a:rPr>
              <a:t>A) Pancakes</a:t>
            </a:r>
          </a:p>
          <a:p>
            <a:r>
              <a:rPr lang="en-GB" sz="4000" dirty="0">
                <a:latin typeface="Gill Sans Ultra Bold" panose="020B0A02020104020203" pitchFamily="34" charset="0"/>
              </a:rPr>
              <a:t>B) Crepes</a:t>
            </a:r>
          </a:p>
          <a:p>
            <a:r>
              <a:rPr lang="en-GB" sz="4000" dirty="0">
                <a:latin typeface="Gill Sans Ultra Bold" panose="020B0A02020104020203" pitchFamily="34" charset="0"/>
              </a:rPr>
              <a:t>C) Drop Scones</a:t>
            </a:r>
          </a:p>
          <a:p>
            <a:r>
              <a:rPr lang="en-GB" sz="4000" dirty="0">
                <a:latin typeface="Gill Sans Ultra Bold" panose="020B0A02020104020203" pitchFamily="34" charset="0"/>
              </a:rPr>
              <a:t>D) Hot Cross Buns</a:t>
            </a:r>
          </a:p>
          <a:p>
            <a:endParaRPr lang="en-GB" sz="4000" dirty="0">
              <a:latin typeface="Gill Sans Ultra Bold" panose="020B0A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56368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4">
            <a:extLst>
              <a:ext uri="{FF2B5EF4-FFF2-40B4-BE49-F238E27FC236}">
                <a16:creationId xmlns:a16="http://schemas.microsoft.com/office/drawing/2014/main" id="{0F2DD350-C2C6-4B73-BEA9-E559D2171717}"/>
              </a:ext>
            </a:extLst>
          </p:cNvPr>
          <p:cNvSpPr txBox="1">
            <a:spLocks/>
          </p:cNvSpPr>
          <p:nvPr/>
        </p:nvSpPr>
        <p:spPr>
          <a:xfrm>
            <a:off x="1576871" y="195616"/>
            <a:ext cx="10318418" cy="74227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4000" dirty="0">
                <a:latin typeface="Gill Sans Ultra Bold" panose="020B0A02020104020203" pitchFamily="34" charset="0"/>
              </a:rPr>
              <a:t>Why are eggs associated with Easter?</a:t>
            </a:r>
          </a:p>
          <a:p>
            <a:endParaRPr lang="en-GB" sz="4000" dirty="0">
              <a:latin typeface="Gill Sans Ultra Bold" panose="020B0A02020104020203" pitchFamily="34" charset="0"/>
            </a:endParaRPr>
          </a:p>
          <a:p>
            <a:r>
              <a:rPr lang="en-GB" sz="4000" dirty="0">
                <a:latin typeface="Gill Sans Ultra Bold" panose="020B0A02020104020203" pitchFamily="34" charset="0"/>
              </a:rPr>
              <a:t>A) Eggs symbolise Spring</a:t>
            </a:r>
          </a:p>
          <a:p>
            <a:r>
              <a:rPr lang="en-GB" sz="4000" dirty="0">
                <a:latin typeface="Gill Sans Ultra Bold" panose="020B0A02020104020203" pitchFamily="34" charset="0"/>
              </a:rPr>
              <a:t>B) Eggs symbolise Rebirth</a:t>
            </a:r>
          </a:p>
          <a:p>
            <a:r>
              <a:rPr lang="en-GB" sz="4000" dirty="0">
                <a:latin typeface="Gill Sans Ultra Bold" panose="020B0A02020104020203" pitchFamily="34" charset="0"/>
              </a:rPr>
              <a:t>C) Because chicks are the symbol of Easter</a:t>
            </a:r>
          </a:p>
          <a:p>
            <a:endParaRPr lang="en-GB" sz="4000" dirty="0">
              <a:latin typeface="Gill Sans Ultra Bold" panose="020B0A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49573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4">
            <a:extLst>
              <a:ext uri="{FF2B5EF4-FFF2-40B4-BE49-F238E27FC236}">
                <a16:creationId xmlns:a16="http://schemas.microsoft.com/office/drawing/2014/main" id="{0F2DD350-C2C6-4B73-BEA9-E559D2171717}"/>
              </a:ext>
            </a:extLst>
          </p:cNvPr>
          <p:cNvSpPr txBox="1">
            <a:spLocks/>
          </p:cNvSpPr>
          <p:nvPr/>
        </p:nvSpPr>
        <p:spPr>
          <a:xfrm>
            <a:off x="1576871" y="195616"/>
            <a:ext cx="10318418" cy="74227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4000" dirty="0">
                <a:latin typeface="Gill Sans Ultra Bold" panose="020B0A02020104020203" pitchFamily="34" charset="0"/>
              </a:rPr>
              <a:t>How do we know the date of Easter Sunday?</a:t>
            </a:r>
          </a:p>
          <a:p>
            <a:endParaRPr lang="en-GB" sz="4000" dirty="0">
              <a:latin typeface="Gill Sans Ultra Bold" panose="020B0A02020104020203" pitchFamily="34" charset="0"/>
            </a:endParaRPr>
          </a:p>
          <a:p>
            <a:r>
              <a:rPr lang="en-GB" sz="4000" dirty="0">
                <a:latin typeface="Gill Sans Ultra Bold" panose="020B0A02020104020203" pitchFamily="34" charset="0"/>
              </a:rPr>
              <a:t>A) Cadburys choose the date</a:t>
            </a:r>
          </a:p>
          <a:p>
            <a:r>
              <a:rPr lang="en-GB" sz="4000" dirty="0">
                <a:latin typeface="Gill Sans Ultra Bold" panose="020B0A02020104020203" pitchFamily="34" charset="0"/>
              </a:rPr>
              <a:t>B) It is the Sunday after the first full moon after the Spring Equinox</a:t>
            </a:r>
          </a:p>
          <a:p>
            <a:r>
              <a:rPr lang="en-GB" sz="4000" dirty="0">
                <a:latin typeface="Gill Sans Ultra Bold" panose="020B0A02020104020203" pitchFamily="34" charset="0"/>
              </a:rPr>
              <a:t>C) It is the Sunday one month after Shrove Tuesday</a:t>
            </a:r>
          </a:p>
          <a:p>
            <a:endParaRPr lang="en-GB" sz="4000" dirty="0">
              <a:latin typeface="Gill Sans Ultra Bold" panose="020B0A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76588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4">
            <a:extLst>
              <a:ext uri="{FF2B5EF4-FFF2-40B4-BE49-F238E27FC236}">
                <a16:creationId xmlns:a16="http://schemas.microsoft.com/office/drawing/2014/main" id="{0F2DD350-C2C6-4B73-BEA9-E559D2171717}"/>
              </a:ext>
            </a:extLst>
          </p:cNvPr>
          <p:cNvSpPr txBox="1">
            <a:spLocks/>
          </p:cNvSpPr>
          <p:nvPr/>
        </p:nvSpPr>
        <p:spPr>
          <a:xfrm>
            <a:off x="1576871" y="195616"/>
            <a:ext cx="10318418" cy="74227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4000" dirty="0">
                <a:latin typeface="Gill Sans Ultra Bold" panose="020B0A02020104020203" pitchFamily="34" charset="0"/>
              </a:rPr>
              <a:t>Whereabouts is Easter Island?</a:t>
            </a:r>
          </a:p>
          <a:p>
            <a:endParaRPr lang="en-GB" sz="4000" dirty="0">
              <a:latin typeface="Gill Sans Ultra Bold" panose="020B0A02020104020203" pitchFamily="34" charset="0"/>
            </a:endParaRPr>
          </a:p>
          <a:p>
            <a:r>
              <a:rPr lang="en-GB" sz="4000" dirty="0">
                <a:latin typeface="Gill Sans Ultra Bold" panose="020B0A02020104020203" pitchFamily="34" charset="0"/>
              </a:rPr>
              <a:t>A) Greece</a:t>
            </a:r>
          </a:p>
          <a:p>
            <a:r>
              <a:rPr lang="en-GB" sz="4000" dirty="0">
                <a:latin typeface="Gill Sans Ultra Bold" panose="020B0A02020104020203" pitchFamily="34" charset="0"/>
              </a:rPr>
              <a:t>B) Morocco</a:t>
            </a:r>
          </a:p>
          <a:p>
            <a:r>
              <a:rPr lang="en-GB" sz="4000" dirty="0">
                <a:latin typeface="Gill Sans Ultra Bold" panose="020B0A02020104020203" pitchFamily="34" charset="0"/>
              </a:rPr>
              <a:t>C) Chile</a:t>
            </a:r>
          </a:p>
          <a:p>
            <a:r>
              <a:rPr lang="en-GB" sz="4000" dirty="0">
                <a:latin typeface="Gill Sans Ultra Bold" panose="020B0A02020104020203" pitchFamily="34" charset="0"/>
              </a:rPr>
              <a:t>D) New Zealand</a:t>
            </a:r>
          </a:p>
          <a:p>
            <a:endParaRPr lang="en-GB" sz="4000" dirty="0">
              <a:latin typeface="Gill Sans Ultra Bold" panose="020B0A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39810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4">
            <a:extLst>
              <a:ext uri="{FF2B5EF4-FFF2-40B4-BE49-F238E27FC236}">
                <a16:creationId xmlns:a16="http://schemas.microsoft.com/office/drawing/2014/main" id="{0F2DD350-C2C6-4B73-BEA9-E559D2171717}"/>
              </a:ext>
            </a:extLst>
          </p:cNvPr>
          <p:cNvSpPr txBox="1">
            <a:spLocks/>
          </p:cNvSpPr>
          <p:nvPr/>
        </p:nvSpPr>
        <p:spPr>
          <a:xfrm>
            <a:off x="1576871" y="195616"/>
            <a:ext cx="10318418" cy="74227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4000" dirty="0">
                <a:latin typeface="Gill Sans Ultra Bold" panose="020B0A02020104020203" pitchFamily="34" charset="0"/>
              </a:rPr>
              <a:t>Why is it called Easter Island?</a:t>
            </a:r>
          </a:p>
          <a:p>
            <a:endParaRPr lang="en-GB" sz="4000" dirty="0">
              <a:latin typeface="Gill Sans Ultra Bold" panose="020B0A02020104020203" pitchFamily="34" charset="0"/>
            </a:endParaRPr>
          </a:p>
          <a:p>
            <a:r>
              <a:rPr lang="en-GB" sz="4000" dirty="0">
                <a:latin typeface="Gill Sans Ultra Bold" panose="020B0A02020104020203" pitchFamily="34" charset="0"/>
              </a:rPr>
              <a:t>A) It is where Jesus was resurrected</a:t>
            </a:r>
          </a:p>
          <a:p>
            <a:r>
              <a:rPr lang="en-GB" sz="4000" dirty="0">
                <a:latin typeface="Gill Sans Ultra Bold" panose="020B0A02020104020203" pitchFamily="34" charset="0"/>
              </a:rPr>
              <a:t>B) It is where Easter was invented</a:t>
            </a:r>
          </a:p>
          <a:p>
            <a:r>
              <a:rPr lang="en-GB" sz="4000" dirty="0">
                <a:latin typeface="Gill Sans Ultra Bold" panose="020B0A02020104020203" pitchFamily="34" charset="0"/>
              </a:rPr>
              <a:t>C) It was discovered on Easter Sunday</a:t>
            </a:r>
          </a:p>
          <a:p>
            <a:endParaRPr lang="en-GB" sz="4000" dirty="0">
              <a:latin typeface="Gill Sans Ultra Bold" panose="020B0A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0596013"/>
      </p:ext>
    </p:extLst>
  </p:cSld>
  <p:clrMapOvr>
    <a:masterClrMapping/>
  </p:clrMapOvr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TM10001106[[fn=Badge]]</Template>
  <TotalTime>87</TotalTime>
  <Words>434</Words>
  <Application>Microsoft Office PowerPoint</Application>
  <PresentationFormat>Widescreen</PresentationFormat>
  <Paragraphs>72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Gill Sans MT</vt:lpstr>
      <vt:lpstr>Gill Sans Ultra Bold</vt:lpstr>
      <vt:lpstr>Impact</vt:lpstr>
      <vt:lpstr>Badge</vt:lpstr>
      <vt:lpstr>Easter quiz</vt:lpstr>
      <vt:lpstr>Round 1</vt:lpstr>
      <vt:lpstr>PowerPoint Presentation</vt:lpstr>
      <vt:lpstr>Round 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Round 3</vt:lpstr>
      <vt:lpstr>PowerPoint Presentation</vt:lpstr>
      <vt:lpstr>PowerPoint Presentation</vt:lpstr>
      <vt:lpstr>Round 4</vt:lpstr>
      <vt:lpstr>PowerPoint Presentation</vt:lpstr>
      <vt:lpstr>PowerPoint Presentation</vt:lpstr>
      <vt:lpstr>answers</vt:lpstr>
      <vt:lpstr>answers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Easter quiz</dc:title>
  <dc:creator>Staff</dc:creator>
  <cp:lastModifiedBy>Staff</cp:lastModifiedBy>
  <cp:revision>12</cp:revision>
  <dcterms:created xsi:type="dcterms:W3CDTF">2020-03-27T10:45:30Z</dcterms:created>
  <dcterms:modified xsi:type="dcterms:W3CDTF">2020-03-27T12:12:53Z</dcterms:modified>
</cp:coreProperties>
</file>