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9" r:id="rId2"/>
    <p:sldId id="263" r:id="rId3"/>
    <p:sldId id="264" r:id="rId4"/>
    <p:sldId id="280" r:id="rId5"/>
    <p:sldId id="268" r:id="rId6"/>
    <p:sldId id="269" r:id="rId7"/>
    <p:sldId id="270" r:id="rId8"/>
    <p:sldId id="271" r:id="rId9"/>
    <p:sldId id="273" r:id="rId10"/>
    <p:sldId id="272" r:id="rId11"/>
    <p:sldId id="277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charset="0"/>
      <p:regular r:id="rId19"/>
      <p:bold r:id="rId20"/>
    </p:embeddedFont>
    <p:embeddedFont>
      <p:font typeface="Tuffy" panose="020B0603060100000000" charset="0"/>
      <p:regular r:id="rId21"/>
      <p:bold r:id="rId22"/>
      <p:italic r:id="rId23"/>
      <p:boldItalic r:id="rId24"/>
    </p:embeddedFont>
    <p:embeddedFont>
      <p:font typeface="Twinkl" panose="020B0604020202020204" charset="0"/>
      <p:regular r:id="rId25"/>
      <p:bold r:id="rId26"/>
    </p:embeddedFont>
    <p:embeddedFont>
      <p:font typeface="Twinkl SemiBold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5183"/>
    <a:srgbClr val="14B4E4"/>
    <a:srgbClr val="B1DFDA"/>
    <a:srgbClr val="4FA7CC"/>
    <a:srgbClr val="FDECA4"/>
    <a:srgbClr val="3399FF"/>
    <a:srgbClr val="FF7E00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70" d="100"/>
          <a:sy n="70" d="100"/>
        </p:scale>
        <p:origin x="1368" y="-5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7C45A9-ECD8-41CF-9826-260A18E2472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1791-70F8-47B8-9E7D-5B296CBEB8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8949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4.wav"/><Relationship Id="rId7" Type="http://schemas.openxmlformats.org/officeDocument/2006/relationships/image" Target="../media/image14.png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4.wav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media" Target="../media/media16.wav"/><Relationship Id="rId7" Type="http://schemas.openxmlformats.org/officeDocument/2006/relationships/image" Target="../media/image26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image" Target="../media/image25.jpeg"/><Relationship Id="rId11" Type="http://schemas.openxmlformats.org/officeDocument/2006/relationships/image" Target="../media/image2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16.wav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jpe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5.png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wav"/><Relationship Id="rId7" Type="http://schemas.openxmlformats.org/officeDocument/2006/relationships/image" Target="../media/image14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png"/><Relationship Id="rId4" Type="http://schemas.openxmlformats.org/officeDocument/2006/relationships/audio" Target="../media/media6.wav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8.wav"/><Relationship Id="rId7" Type="http://schemas.openxmlformats.org/officeDocument/2006/relationships/image" Target="../media/image17.png"/><Relationship Id="rId12" Type="http://schemas.openxmlformats.org/officeDocument/2006/relationships/image" Target="../media/image11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audio" Target="../media/media8.wav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4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12.wav"/><Relationship Id="rId7" Type="http://schemas.openxmlformats.org/officeDocument/2006/relationships/image" Target="../media/image1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326731" y="5819775"/>
            <a:ext cx="447675" cy="150019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Twinkl Logo"/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0" y="1709738"/>
            <a:ext cx="9144000" cy="1422400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0" y="1778000"/>
            <a:ext cx="9144000" cy="1284288"/>
          </a:xfrm>
          <a:prstGeom prst="rect">
            <a:avLst/>
          </a:prstGeom>
          <a:solidFill>
            <a:srgbClr val="4FA7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" name="Title 7"/>
          <p:cNvSpPr txBox="1">
            <a:spLocks/>
          </p:cNvSpPr>
          <p:nvPr/>
        </p:nvSpPr>
        <p:spPr>
          <a:xfrm>
            <a:off x="628650" y="1757362"/>
            <a:ext cx="7886700" cy="1325563"/>
          </a:xfrm>
          <a:prstGeom prst="roundRect">
            <a:avLst>
              <a:gd name="adj" fmla="val 9641"/>
            </a:avLst>
          </a:prstGeom>
          <a:noFill/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La mode</a:t>
            </a:r>
            <a:br>
              <a:rPr lang="en-GB" dirty="0">
                <a:solidFill>
                  <a:schemeClr val="bg1"/>
                </a:solidFill>
              </a:rPr>
            </a:br>
            <a:r>
              <a:rPr lang="en-GB" sz="2800" dirty="0">
                <a:solidFill>
                  <a:schemeClr val="bg1"/>
                </a:solidFill>
              </a:rPr>
              <a:t>(Fashion)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7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La </a:t>
            </a:r>
            <a:r>
              <a:rPr lang="en-GB" dirty="0" err="1"/>
              <a:t>grammaire</a:t>
            </a:r>
            <a:br>
              <a:rPr lang="en-GB" dirty="0"/>
            </a:br>
            <a:r>
              <a:rPr lang="en-GB" sz="2800" dirty="0"/>
              <a:t>(Grammar Point)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755" y="1896688"/>
            <a:ext cx="6698796" cy="369332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1" y="1896688"/>
            <a:ext cx="4587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What else could you say about this girl?</a:t>
            </a:r>
          </a:p>
          <a:p>
            <a:endParaRPr lang="en-GB" dirty="0"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385" y="1544858"/>
            <a:ext cx="1783264" cy="2619826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838199" y="2463985"/>
            <a:ext cx="2905125" cy="586658"/>
          </a:xfrm>
          <a:prstGeom prst="wedgeRoundRectCallout">
            <a:avLst>
              <a:gd name="adj1" fmla="val -36312"/>
              <a:gd name="adj2" fmla="val 793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She’s wearing trousers.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049588" y="3180598"/>
            <a:ext cx="3114906" cy="586658"/>
          </a:xfrm>
          <a:prstGeom prst="wedgeRoundRectCallout">
            <a:avLst>
              <a:gd name="adj1" fmla="val 36803"/>
              <a:gd name="adj2" fmla="val 8098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Elle </a:t>
            </a:r>
            <a:r>
              <a:rPr lang="en-GB" sz="2000" dirty="0" err="1">
                <a:solidFill>
                  <a:srgbClr val="1C1C1C"/>
                </a:solidFill>
                <a:latin typeface="Twinkl" pitchFamily="2" charset="0"/>
              </a:rPr>
              <a:t>porte</a:t>
            </a:r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rgbClr val="3399FF"/>
                </a:solidFill>
                <a:latin typeface="Twinkl" pitchFamily="2" charset="0"/>
              </a:rPr>
              <a:t>un </a:t>
            </a:r>
            <a:r>
              <a:rPr lang="en-GB" sz="2000" dirty="0" err="1">
                <a:solidFill>
                  <a:srgbClr val="3399FF"/>
                </a:solidFill>
                <a:latin typeface="Twinkl" pitchFamily="2" charset="0"/>
              </a:rPr>
              <a:t>pantalon</a:t>
            </a:r>
            <a:r>
              <a:rPr lang="en-GB" sz="2000" dirty="0">
                <a:solidFill>
                  <a:srgbClr val="1C1C1C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49754" y="4523608"/>
            <a:ext cx="7638595" cy="369332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Task: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49754" y="4854436"/>
            <a:ext cx="7638595" cy="1355073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Using the sheet, glue or draw a picture of a person into each of the boxes. Think about is the person male or female? Have a mix of both! Can you write sentences to describe what the person </a:t>
            </a:r>
            <a:r>
              <a:rPr lang="en-GB" dirty="0" err="1">
                <a:solidFill>
                  <a:schemeClr val="tx1"/>
                </a:solidFill>
              </a:rPr>
              <a:t>iswearing</a:t>
            </a:r>
            <a:r>
              <a:rPr lang="en-GB" dirty="0">
                <a:solidFill>
                  <a:schemeClr val="tx1"/>
                </a:solidFill>
              </a:rPr>
              <a:t>, using either ‘Il </a:t>
            </a:r>
            <a:r>
              <a:rPr lang="en-GB" dirty="0" err="1">
                <a:solidFill>
                  <a:schemeClr val="tx1"/>
                </a:solidFill>
              </a:rPr>
              <a:t>porte</a:t>
            </a:r>
            <a:r>
              <a:rPr lang="en-GB" dirty="0">
                <a:solidFill>
                  <a:schemeClr val="tx1"/>
                </a:solidFill>
              </a:rPr>
              <a:t>…’ or ‘Elle </a:t>
            </a:r>
            <a:r>
              <a:rPr lang="en-GB" dirty="0" err="1">
                <a:solidFill>
                  <a:schemeClr val="tx1"/>
                </a:solidFill>
              </a:rPr>
              <a:t>porte</a:t>
            </a:r>
            <a:r>
              <a:rPr lang="en-GB" dirty="0">
                <a:solidFill>
                  <a:schemeClr val="tx1"/>
                </a:solidFill>
              </a:rPr>
              <a:t>…’ Could you draw yourself and describe what you’re wearing in French?</a:t>
            </a:r>
          </a:p>
        </p:txBody>
      </p:sp>
      <p:pic>
        <p:nvPicPr>
          <p:cNvPr id="15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7631" y="2081354"/>
            <a:ext cx="609600" cy="609600"/>
          </a:xfrm>
          <a:prstGeom prst="rect">
            <a:avLst/>
          </a:prstGeom>
        </p:spPr>
      </p:pic>
      <p:pic>
        <p:nvPicPr>
          <p:cNvPr id="21" name="Picture 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7631" y="28757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2736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678174" y="2011961"/>
            <a:ext cx="2710176" cy="1151658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009394" y="4922251"/>
            <a:ext cx="2336831" cy="1156951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4009394" y="2008029"/>
            <a:ext cx="2147570" cy="2842260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6240780" y="3236943"/>
            <a:ext cx="2147570" cy="2842260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55651" y="2008029"/>
            <a:ext cx="2955290" cy="4084795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b="0" dirty="0" err="1"/>
              <a:t>Dessinez</a:t>
            </a:r>
            <a:r>
              <a:rPr lang="en-GB" b="0" dirty="0"/>
              <a:t>-le</a:t>
            </a:r>
            <a:br>
              <a:rPr lang="en-GB" b="0" dirty="0"/>
            </a:br>
            <a:r>
              <a:rPr lang="en-GB" sz="2800" b="0" dirty="0"/>
              <a:t>(Draw It)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5801" y="2081355"/>
            <a:ext cx="2014757" cy="269560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051288" y="5039061"/>
            <a:ext cx="227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winkl" pitchFamily="2" charset="0"/>
              </a:rPr>
              <a:t>Il porte </a:t>
            </a:r>
            <a:r>
              <a:rPr lang="fr-FR" dirty="0">
                <a:latin typeface="Twinkl" pitchFamily="2" charset="0"/>
              </a:rPr>
              <a:t>des lunettes et un pull.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99061" y="2140532"/>
            <a:ext cx="1797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Twinkl" pitchFamily="2" charset="0"/>
              </a:rPr>
              <a:t>Elle </a:t>
            </a:r>
            <a:r>
              <a:rPr lang="en-GB" b="1" dirty="0" err="1">
                <a:latin typeface="Twinkl" pitchFamily="2" charset="0"/>
              </a:rPr>
              <a:t>porte</a:t>
            </a:r>
            <a:r>
              <a:rPr lang="en-GB" b="1" dirty="0">
                <a:latin typeface="Twinkl" pitchFamily="2" charset="0"/>
              </a:rPr>
              <a:t> </a:t>
            </a:r>
            <a:r>
              <a:rPr lang="en-GB" dirty="0">
                <a:latin typeface="Twinkl" pitchFamily="2" charset="0"/>
              </a:rPr>
              <a:t>un tee-shirt et un short.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922521" y="2763078"/>
            <a:ext cx="1318259" cy="277059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2917" y="3291339"/>
            <a:ext cx="2028439" cy="271590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H="1">
            <a:off x="5292380" y="3063862"/>
            <a:ext cx="1081589" cy="971631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156964" y="4385414"/>
            <a:ext cx="708610" cy="76009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900433" y="5532012"/>
            <a:ext cx="1414132" cy="88725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ndividual Work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37" name="elle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516" y="217898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lay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l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151" y="568877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39559" y="2081354"/>
            <a:ext cx="609600" cy="609600"/>
          </a:xfrm>
          <a:prstGeom prst="rect">
            <a:avLst/>
          </a:prstGeom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791682" y="2858819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FF0EEC-5080-4146-A11A-920BEA91402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4498" y="2097425"/>
            <a:ext cx="26574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6426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0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9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 can write a range of sentences to describe other people.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2"/>
            <a:ext cx="7886700" cy="2626023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GB" dirty="0">
                <a:latin typeface="Twinkl" pitchFamily="2" charset="0"/>
              </a:rPr>
              <a:t>I can write sentences in the third person (he and she).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9754" y="1775767"/>
            <a:ext cx="7638595" cy="473194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755650" y="4619625"/>
            <a:ext cx="2597973" cy="1473200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What Do</a:t>
            </a:r>
            <a:br>
              <a:rPr lang="en-GB" sz="3600" dirty="0"/>
            </a:br>
            <a:r>
              <a:rPr lang="en-GB" sz="3600" dirty="0"/>
              <a:t>You Remember?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1854070"/>
            <a:ext cx="73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remember the names of the clothes from last lesson?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917270" y="2849864"/>
            <a:ext cx="1961799" cy="838200"/>
          </a:xfrm>
          <a:prstGeom prst="wedgeRoundRectCallout">
            <a:avLst>
              <a:gd name="adj1" fmla="val -47472"/>
              <a:gd name="adj2" fmla="val 7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Qu’est-ce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que </a:t>
            </a:r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c’est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?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391452" y="4897865"/>
            <a:ext cx="1838325" cy="838200"/>
          </a:xfrm>
          <a:prstGeom prst="wedgeRoundRectCallout">
            <a:avLst>
              <a:gd name="adj1" fmla="val -38664"/>
              <a:gd name="adj2" fmla="val 7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C’est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un </a:t>
            </a:r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manteau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6138862" y="2423701"/>
            <a:ext cx="1838325" cy="838200"/>
          </a:xfrm>
          <a:prstGeom prst="wedgeRoundRectCallout">
            <a:avLst>
              <a:gd name="adj1" fmla="val 34911"/>
              <a:gd name="adj2" fmla="val 74826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Voici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un chapeau.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472290" y="3636818"/>
            <a:ext cx="1838325" cy="838200"/>
          </a:xfrm>
          <a:prstGeom prst="wedgeRoundRectCallout">
            <a:avLst>
              <a:gd name="adj1" fmla="val 39057"/>
              <a:gd name="adj2" fmla="val 72554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C’est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une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robe.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838" y="4045841"/>
            <a:ext cx="1512900" cy="20469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008" y="2950047"/>
            <a:ext cx="1183948" cy="16533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183" y="2494440"/>
            <a:ext cx="1015329" cy="9239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404689">
            <a:off x="1129294" y="4926160"/>
            <a:ext cx="1022571" cy="9151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434697">
            <a:off x="2008937" y="4890761"/>
            <a:ext cx="1032195" cy="91742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oup Work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20" name="play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5034" y="314863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157287" y="728663"/>
            <a:ext cx="1519301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1390070" y="779818"/>
            <a:ext cx="12865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  <a:latin typeface="Twinkl" pitchFamily="2" charset="0"/>
              </a:rPr>
              <a:t>Click play buttons throughout to hear phrases and words.</a:t>
            </a:r>
          </a:p>
        </p:txBody>
      </p:sp>
      <p:pic>
        <p:nvPicPr>
          <p:cNvPr id="23" name="Play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lay 2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7418" y="2721276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lay 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8642" y="395129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lay 4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0327" y="5188377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47596" y="1591053"/>
            <a:ext cx="609600" cy="609600"/>
          </a:xfrm>
          <a:prstGeom prst="rect">
            <a:avLst/>
          </a:prstGeom>
        </p:spPr>
      </p:pic>
      <p:pic>
        <p:nvPicPr>
          <p:cNvPr id="18" name="Picture 17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62187" y="2446954"/>
            <a:ext cx="609600" cy="609600"/>
          </a:xfrm>
          <a:prstGeom prst="rect">
            <a:avLst/>
          </a:prstGeom>
        </p:spPr>
      </p:pic>
      <p:pic>
        <p:nvPicPr>
          <p:cNvPr id="19" name="Picture 18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34451" y="3304819"/>
            <a:ext cx="609600" cy="609600"/>
          </a:xfrm>
          <a:prstGeom prst="rect">
            <a:avLst/>
          </a:prstGeom>
        </p:spPr>
      </p:pic>
      <p:pic>
        <p:nvPicPr>
          <p:cNvPr id="30" name="Picture 29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823227" y="4160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" fill="hold">
                      <p:stCondLst>
                        <p:cond delay="0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34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30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937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89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49754" y="1775767"/>
            <a:ext cx="7638595" cy="473194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/>
              <a:t>What Do</a:t>
            </a:r>
            <a:br>
              <a:rPr lang="en-GB" sz="3600" dirty="0"/>
            </a:br>
            <a:r>
              <a:rPr lang="en-GB" sz="3600" dirty="0"/>
              <a:t>You Remember?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650" y="1854070"/>
            <a:ext cx="7323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Look back at the names of the clothes from last lesson</a:t>
            </a:r>
          </a:p>
        </p:txBody>
      </p:sp>
      <p:pic>
        <p:nvPicPr>
          <p:cNvPr id="16" name="Group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F34471-2225-4327-B172-74A8B8DBC9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77"/>
          <a:stretch/>
        </p:blipFill>
        <p:spPr>
          <a:xfrm>
            <a:off x="1237240" y="2548728"/>
            <a:ext cx="6506585" cy="336232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128D9F0-AC34-4E08-B4FF-29F8F1A792EA}"/>
              </a:ext>
            </a:extLst>
          </p:cNvPr>
          <p:cNvSpPr txBox="1"/>
          <p:nvPr/>
        </p:nvSpPr>
        <p:spPr>
          <a:xfrm>
            <a:off x="2951476" y="3780545"/>
            <a:ext cx="59935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100" dirty="0"/>
              <a:t>un pull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CC8FC2F-EC79-4AA1-A875-E7B9780C50B4}"/>
              </a:ext>
            </a:extLst>
          </p:cNvPr>
          <p:cNvSpPr/>
          <p:nvPr/>
        </p:nvSpPr>
        <p:spPr>
          <a:xfrm>
            <a:off x="2634671" y="4257642"/>
            <a:ext cx="1237240" cy="1569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D12849-B1DA-4FC9-B876-7B20B52449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023" b="53332"/>
          <a:stretch/>
        </p:blipFill>
        <p:spPr>
          <a:xfrm>
            <a:off x="2634671" y="4299782"/>
            <a:ext cx="1237241" cy="1569131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84AB94E0-FD89-4DD7-9CE9-AD67961C1DE7}"/>
              </a:ext>
            </a:extLst>
          </p:cNvPr>
          <p:cNvSpPr/>
          <p:nvPr/>
        </p:nvSpPr>
        <p:spPr>
          <a:xfrm>
            <a:off x="729687" y="5826773"/>
            <a:ext cx="7638595" cy="473194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BDCC5A2-04E0-46C8-9395-9E253AE0AEBF}"/>
              </a:ext>
            </a:extLst>
          </p:cNvPr>
          <p:cNvSpPr txBox="1"/>
          <p:nvPr/>
        </p:nvSpPr>
        <p:spPr>
          <a:xfrm>
            <a:off x="570937" y="5907446"/>
            <a:ext cx="7921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You may also have looked up some extra clothes words on word reference or in a dictionary</a:t>
            </a:r>
          </a:p>
        </p:txBody>
      </p:sp>
    </p:spTree>
    <p:extLst>
      <p:ext uri="{BB962C8B-B14F-4D97-AF65-F5344CB8AC3E}">
        <p14:creationId xmlns:p14="http://schemas.microsoft.com/office/powerpoint/2010/main" val="1063308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Posez</a:t>
            </a:r>
            <a:r>
              <a:rPr lang="en-GB" dirty="0"/>
              <a:t> la question</a:t>
            </a:r>
            <a:br>
              <a:rPr lang="en-GB" dirty="0"/>
            </a:br>
            <a:r>
              <a:rPr lang="en-GB" sz="2800" dirty="0"/>
              <a:t>(Ask the Question)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1540688" y="2354065"/>
            <a:ext cx="2231213" cy="838200"/>
          </a:xfrm>
          <a:prstGeom prst="wedgeRoundRectCallout">
            <a:avLst>
              <a:gd name="adj1" fmla="val -34665"/>
              <a:gd name="adj2" fmla="val 7709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Twinkl" pitchFamily="2" charset="0"/>
              </a:rPr>
              <a:t>Qu’est-ce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 que </a:t>
            </a:r>
            <a:r>
              <a:rPr lang="en-GB" sz="2400" b="1" dirty="0" err="1">
                <a:solidFill>
                  <a:schemeClr val="tx1"/>
                </a:solidFill>
                <a:latin typeface="Twinkl" pitchFamily="2" charset="0"/>
              </a:rPr>
              <a:t>tu</a:t>
            </a:r>
            <a:r>
              <a:rPr lang="en-GB" sz="2400" b="1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400" b="1" dirty="0" err="1">
                <a:solidFill>
                  <a:schemeClr val="tx1"/>
                </a:solidFill>
                <a:latin typeface="Twinkl" pitchFamily="2" charset="0"/>
              </a:rPr>
              <a:t>portes</a:t>
            </a:r>
            <a:r>
              <a:rPr lang="en-GB" sz="2400" b="1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Twinkl" pitchFamily="2" charset="0"/>
              </a:rPr>
              <a:t>?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5133976" y="2089472"/>
            <a:ext cx="3124200" cy="1061591"/>
          </a:xfrm>
          <a:prstGeom prst="wedgeRoundRectCallout">
            <a:avLst>
              <a:gd name="adj1" fmla="val -62905"/>
              <a:gd name="adj2" fmla="val 16829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Je </a:t>
            </a:r>
            <a:r>
              <a:rPr lang="en-GB" sz="2000" b="1" dirty="0" err="1">
                <a:solidFill>
                  <a:schemeClr val="tx1"/>
                </a:solidFill>
                <a:latin typeface="Twinkl" pitchFamily="2" charset="0"/>
              </a:rPr>
              <a:t>porte</a:t>
            </a:r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chemise, un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manteau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, un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pantalon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et des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chaussures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3588" y="3238921"/>
            <a:ext cx="1558925" cy="2853904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8" name="play 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0708" y="28298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lay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9382" y="282983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6457" y="2106415"/>
            <a:ext cx="1176406" cy="4037210"/>
          </a:xfrm>
          <a:prstGeom prst="rect">
            <a:avLst/>
          </a:prstGeom>
        </p:spPr>
      </p:pic>
      <p:pic>
        <p:nvPicPr>
          <p:cNvPr id="5" name="Picture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54504" y="2010667"/>
            <a:ext cx="609600" cy="609600"/>
          </a:xfrm>
          <a:prstGeom prst="rect">
            <a:avLst/>
          </a:prstGeom>
        </p:spPr>
      </p:pic>
      <p:pic>
        <p:nvPicPr>
          <p:cNvPr id="14" name="Picture 1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854504" y="2782206"/>
            <a:ext cx="609600" cy="609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E3DAC19-FE0E-4281-AB6D-E73BF6A9D29B}"/>
              </a:ext>
            </a:extLst>
          </p:cNvPr>
          <p:cNvSpPr/>
          <p:nvPr/>
        </p:nvSpPr>
        <p:spPr>
          <a:xfrm>
            <a:off x="5485527" y="3590768"/>
            <a:ext cx="2772649" cy="1486200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B0895F-F4C0-4737-B28A-F240240DFA4D}"/>
              </a:ext>
            </a:extLst>
          </p:cNvPr>
          <p:cNvSpPr txBox="1"/>
          <p:nvPr/>
        </p:nvSpPr>
        <p:spPr>
          <a:xfrm>
            <a:off x="5309642" y="3648463"/>
            <a:ext cx="29485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This question means: </a:t>
            </a:r>
          </a:p>
          <a:p>
            <a:pPr algn="ctr"/>
            <a:r>
              <a:rPr lang="en-GB" sz="1600" dirty="0"/>
              <a:t>What are you wearing?</a:t>
            </a:r>
          </a:p>
          <a:p>
            <a:pPr algn="ctr"/>
            <a:endParaRPr lang="en-GB" sz="1600" dirty="0"/>
          </a:p>
          <a:p>
            <a:pPr algn="ctr"/>
            <a:r>
              <a:rPr lang="en-GB" sz="1600" dirty="0"/>
              <a:t>The person answers using: </a:t>
            </a:r>
          </a:p>
          <a:p>
            <a:pPr algn="ctr"/>
            <a:r>
              <a:rPr lang="en-GB" sz="1600" b="1" dirty="0"/>
              <a:t>Je </a:t>
            </a:r>
            <a:r>
              <a:rPr lang="en-GB" sz="1600" b="1" dirty="0" err="1"/>
              <a:t>porte</a:t>
            </a:r>
            <a:r>
              <a:rPr lang="en-GB" sz="1600" b="1" dirty="0"/>
              <a:t> = </a:t>
            </a:r>
            <a:r>
              <a:rPr lang="en-GB" sz="1600" dirty="0"/>
              <a:t>I am wearing</a:t>
            </a:r>
          </a:p>
        </p:txBody>
      </p:sp>
    </p:spTree>
    <p:extLst>
      <p:ext uri="{BB962C8B-B14F-4D97-AF65-F5344CB8AC3E}">
        <p14:creationId xmlns:p14="http://schemas.microsoft.com/office/powerpoint/2010/main" val="67804198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1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885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5079811" y="2920482"/>
            <a:ext cx="3308538" cy="3172341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749754" y="2920483"/>
            <a:ext cx="3308538" cy="3172341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err="1"/>
              <a:t>Posez</a:t>
            </a:r>
            <a:r>
              <a:rPr lang="en-GB" dirty="0"/>
              <a:t> la question</a:t>
            </a:r>
            <a:br>
              <a:rPr lang="en-GB" dirty="0"/>
            </a:br>
            <a:r>
              <a:rPr lang="en-GB" sz="2800" dirty="0"/>
              <a:t>(Ask the Question)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754" y="1938255"/>
            <a:ext cx="7638595" cy="698262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0" y="1938255"/>
            <a:ext cx="7492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To ask about other people, we need to change the pronouns from ‘</a:t>
            </a:r>
            <a:r>
              <a:rPr lang="en-GB" b="1" dirty="0">
                <a:latin typeface="Twinkl" pitchFamily="2" charset="0"/>
              </a:rPr>
              <a:t>I</a:t>
            </a:r>
            <a:r>
              <a:rPr lang="en-GB" dirty="0">
                <a:latin typeface="Twinkl" pitchFamily="2" charset="0"/>
              </a:rPr>
              <a:t>’ and ‘</a:t>
            </a:r>
            <a:r>
              <a:rPr lang="en-GB" b="1" dirty="0">
                <a:latin typeface="Twinkl" pitchFamily="2" charset="0"/>
              </a:rPr>
              <a:t>you</a:t>
            </a:r>
            <a:r>
              <a:rPr lang="en-GB" dirty="0">
                <a:latin typeface="Twinkl" pitchFamily="2" charset="0"/>
              </a:rPr>
              <a:t>’, to ‘</a:t>
            </a:r>
            <a:r>
              <a:rPr lang="en-GB" b="1" dirty="0">
                <a:latin typeface="Twinkl" pitchFamily="2" charset="0"/>
              </a:rPr>
              <a:t>he</a:t>
            </a:r>
            <a:r>
              <a:rPr lang="en-GB" dirty="0">
                <a:latin typeface="Twinkl" pitchFamily="2" charset="0"/>
              </a:rPr>
              <a:t>’ and ‘</a:t>
            </a:r>
            <a:r>
              <a:rPr lang="en-GB" b="1" dirty="0">
                <a:latin typeface="Twinkl" pitchFamily="2" charset="0"/>
              </a:rPr>
              <a:t>she</a:t>
            </a:r>
            <a:r>
              <a:rPr lang="en-GB" dirty="0">
                <a:latin typeface="Twinkl" pitchFamily="2" charset="0"/>
              </a:rPr>
              <a:t>’.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437885" y="2986946"/>
            <a:ext cx="1375912" cy="3076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5152" y="3016260"/>
            <a:ext cx="1276004" cy="30765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4095" y="3006735"/>
            <a:ext cx="1402781" cy="3000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279" y="2985713"/>
            <a:ext cx="1100682" cy="3074632"/>
          </a:xfrm>
          <a:prstGeom prst="rect">
            <a:avLst/>
          </a:prstGeom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3" name="il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39736" y="3394781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la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elle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3877" y="333837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06021" y="1938255"/>
            <a:ext cx="609600" cy="609600"/>
          </a:xfrm>
          <a:prstGeom prst="rect">
            <a:avLst/>
          </a:prstGeom>
        </p:spPr>
      </p:pic>
      <p:pic>
        <p:nvPicPr>
          <p:cNvPr id="12" name="Picture 1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72186" y="29137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2013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1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49753" y="2208357"/>
            <a:ext cx="7638597" cy="3884468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Il </a:t>
            </a:r>
            <a:r>
              <a:rPr lang="en-GB" dirty="0" err="1"/>
              <a:t>porte</a:t>
            </a:r>
            <a:r>
              <a:rPr lang="en-GB" dirty="0"/>
              <a:t>…</a:t>
            </a:r>
            <a:br>
              <a:rPr lang="en-GB" dirty="0"/>
            </a:br>
            <a:r>
              <a:rPr lang="en-GB" sz="2800" dirty="0"/>
              <a:t>(He’s Wearing…)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266550" y="2450803"/>
            <a:ext cx="2955113" cy="1057274"/>
          </a:xfrm>
          <a:prstGeom prst="wedgeRoundRectCallout">
            <a:avLst>
              <a:gd name="adj1" fmla="val -66489"/>
              <a:gd name="adj2" fmla="val 2124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dirty="0">
                <a:solidFill>
                  <a:schemeClr val="tx1"/>
                </a:solidFill>
                <a:latin typeface="Twinkl" pitchFamily="2" charset="0"/>
              </a:rPr>
              <a:t>Il porte un pull, une chemise, un pantalon et des chaussures.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587" y="2450803"/>
            <a:ext cx="1216175" cy="339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136988" y="2450803"/>
            <a:ext cx="1519325" cy="3397250"/>
          </a:xfrm>
          <a:prstGeom prst="rect">
            <a:avLst/>
          </a:prstGeom>
        </p:spPr>
      </p:pic>
      <p:pic>
        <p:nvPicPr>
          <p:cNvPr id="7" name="Whole Class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9" name="il porte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1286" y="3132952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23942" y="25233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46674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93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49753" y="2208357"/>
            <a:ext cx="7638597" cy="3884468"/>
          </a:xfrm>
          <a:prstGeom prst="rect">
            <a:avLst/>
          </a:prstGeom>
          <a:solidFill>
            <a:srgbClr val="B1D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Elle </a:t>
            </a:r>
            <a:r>
              <a:rPr lang="en-GB" dirty="0" err="1"/>
              <a:t>porte</a:t>
            </a:r>
            <a:r>
              <a:rPr lang="en-GB" dirty="0"/>
              <a:t>…</a:t>
            </a:r>
            <a:br>
              <a:rPr lang="en-GB" dirty="0"/>
            </a:br>
            <a:r>
              <a:rPr lang="en-GB" sz="2800" dirty="0"/>
              <a:t>(She’s Wearing…)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1019174" y="2409502"/>
            <a:ext cx="2905125" cy="1345332"/>
          </a:xfrm>
          <a:prstGeom prst="wedgeRoundRectCallout">
            <a:avLst>
              <a:gd name="adj1" fmla="val 66311"/>
              <a:gd name="adj2" fmla="val 14937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Elle </a:t>
            </a:r>
            <a:r>
              <a:rPr lang="en-GB" sz="2000" b="1" dirty="0" err="1">
                <a:solidFill>
                  <a:schemeClr val="tx1"/>
                </a:solidFill>
                <a:latin typeface="Twinkl" pitchFamily="2" charset="0"/>
              </a:rPr>
              <a:t>porte</a:t>
            </a:r>
            <a:r>
              <a:rPr lang="en-GB" sz="2000" b="1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un chapeau,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écharpe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, un pull,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une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jupe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, des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collants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  <a:cs typeface="Times New Roman" panose="02020603050405020304" pitchFamily="18" charset="0"/>
              </a:rPr>
              <a:t>, et des bottes.</a:t>
            </a:r>
            <a:endParaRPr lang="en-GB" sz="2000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2950" y="2409502"/>
            <a:ext cx="1472136" cy="3549468"/>
          </a:xfrm>
          <a:prstGeom prst="rect">
            <a:avLst/>
          </a:prstGeom>
        </p:spPr>
      </p:pic>
      <p:pic>
        <p:nvPicPr>
          <p:cNvPr id="9" name="Whole Class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0" name="elle porte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404" y="34290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15529" y="2375959"/>
            <a:ext cx="1475010" cy="3497286"/>
          </a:xfrm>
          <a:prstGeom prst="rect">
            <a:avLst/>
          </a:prstGeom>
        </p:spPr>
      </p:pic>
      <p:pic>
        <p:nvPicPr>
          <p:cNvPr id="7" name="Picture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81053" y="17999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015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3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La </a:t>
            </a:r>
            <a:r>
              <a:rPr lang="en-GB" dirty="0" err="1"/>
              <a:t>grammaire</a:t>
            </a:r>
            <a:br>
              <a:rPr lang="en-GB" dirty="0"/>
            </a:br>
            <a:r>
              <a:rPr lang="en-GB" sz="2800" dirty="0"/>
              <a:t>(Grammar Point)</a:t>
            </a:r>
          </a:p>
        </p:txBody>
      </p:sp>
      <p:sp>
        <p:nvSpPr>
          <p:cNvPr id="3" name="Rectangle 2"/>
          <p:cNvSpPr/>
          <p:nvPr/>
        </p:nvSpPr>
        <p:spPr>
          <a:xfrm>
            <a:off x="749754" y="1896688"/>
            <a:ext cx="6803571" cy="369332"/>
          </a:xfrm>
          <a:prstGeom prst="rect">
            <a:avLst/>
          </a:prstGeom>
          <a:solidFill>
            <a:srgbClr val="FDEC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755651" y="1896688"/>
            <a:ext cx="5709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Twinkl" pitchFamily="2" charset="0"/>
              </a:rPr>
              <a:t>What could you say about this girl?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38199" y="2463985"/>
            <a:ext cx="2905125" cy="586658"/>
          </a:xfrm>
          <a:prstGeom prst="wedgeRoundRectCallout">
            <a:avLst>
              <a:gd name="adj1" fmla="val -36312"/>
              <a:gd name="adj2" fmla="val 7936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She’s wearing glasses.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3031435" y="3141914"/>
            <a:ext cx="3207439" cy="535021"/>
          </a:xfrm>
          <a:prstGeom prst="wedgeRoundRectCallout">
            <a:avLst>
              <a:gd name="adj1" fmla="val 34750"/>
              <a:gd name="adj2" fmla="val 7421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Elle </a:t>
            </a:r>
            <a:r>
              <a:rPr lang="en-GB" sz="2000" dirty="0" err="1">
                <a:solidFill>
                  <a:schemeClr val="tx1"/>
                </a:solidFill>
                <a:latin typeface="Twinkl" pitchFamily="2" charset="0"/>
              </a:rPr>
              <a:t>porte</a:t>
            </a:r>
            <a:r>
              <a:rPr lang="en-GB" sz="2000" dirty="0">
                <a:solidFill>
                  <a:schemeClr val="tx1"/>
                </a:solidFill>
                <a:latin typeface="Twinkl" pitchFamily="2" charset="0"/>
              </a:rPr>
              <a:t> </a:t>
            </a:r>
            <a:r>
              <a:rPr lang="en-GB" sz="2000" dirty="0">
                <a:solidFill>
                  <a:srgbClr val="DB5183"/>
                </a:solidFill>
                <a:latin typeface="Twinkl" pitchFamily="2" charset="0"/>
              </a:rPr>
              <a:t>des lunettes.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5385" y="1544858"/>
            <a:ext cx="1783264" cy="2619826"/>
          </a:xfrm>
          <a:prstGeom prst="rect">
            <a:avLst/>
          </a:prstGeom>
        </p:spPr>
      </p:pic>
      <p:pic>
        <p:nvPicPr>
          <p:cNvPr id="16" name="Whole Clas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0800" y="612000"/>
            <a:ext cx="1238498" cy="864000"/>
          </a:xfrm>
          <a:prstGeom prst="rect">
            <a:avLst/>
          </a:prstGeom>
        </p:spPr>
      </p:pic>
      <p:pic>
        <p:nvPicPr>
          <p:cNvPr id="17" name="lunettes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7998" y="330665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la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2520" y="2104764"/>
            <a:ext cx="609600" cy="609600"/>
          </a:xfrm>
          <a:prstGeom prst="rect">
            <a:avLst/>
          </a:prstGeom>
        </p:spPr>
      </p:pic>
      <p:pic>
        <p:nvPicPr>
          <p:cNvPr id="21" name="Picture 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87058" y="28732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2602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1378</TotalTime>
  <Words>392</Words>
  <Application>Microsoft Office PowerPoint</Application>
  <PresentationFormat>On-screen Show (4:3)</PresentationFormat>
  <Paragraphs>45</Paragraphs>
  <Slides>11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Twinkl SemiBold</vt:lpstr>
      <vt:lpstr>Tuffy</vt:lpstr>
      <vt:lpstr>Sassoon Infant Rg</vt:lpstr>
      <vt:lpstr>Twinkl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What Do You Remember?</vt:lpstr>
      <vt:lpstr>What Do You Remember?</vt:lpstr>
      <vt:lpstr>Posez la question (Ask the Question)</vt:lpstr>
      <vt:lpstr>Posez la question (Ask the Question)</vt:lpstr>
      <vt:lpstr>Il porte… (He’s Wearing…)</vt:lpstr>
      <vt:lpstr>Elle porte… (She’s Wearing…)</vt:lpstr>
      <vt:lpstr>La grammaire (Grammar Point)</vt:lpstr>
      <vt:lpstr>La grammaire (Grammar Point)</vt:lpstr>
      <vt:lpstr>Dessinez-le (Draw It)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Staff</cp:lastModifiedBy>
  <cp:revision>116</cp:revision>
  <dcterms:created xsi:type="dcterms:W3CDTF">2014-10-01T16:09:27Z</dcterms:created>
  <dcterms:modified xsi:type="dcterms:W3CDTF">2020-05-12T11:31:26Z</dcterms:modified>
</cp:coreProperties>
</file>