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7"/>
  </p:handoutMasterIdLst>
  <p:sldIdLst>
    <p:sldId id="280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82" r:id="rId11"/>
    <p:sldId id="283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Rg" panose="02000503030000020003" charset="0"/>
      <p:regular r:id="rId22"/>
      <p:bold r:id="rId23"/>
    </p:embeddedFont>
    <p:embeddedFont>
      <p:font typeface="Tuffy" panose="020B0603060100000000" charset="0"/>
      <p:regular r:id="rId24"/>
      <p:bold r:id="rId25"/>
      <p:italic r:id="rId26"/>
      <p:boldItalic r:id="rId27"/>
    </p:embeddedFont>
    <p:embeddedFont>
      <p:font typeface="Twinkl" panose="020B0604020202020204" charset="0"/>
      <p:regular r:id="rId28"/>
      <p:bold r:id="rId29"/>
    </p:embeddedFont>
    <p:embeddedFont>
      <p:font typeface="Twinkl SemiBold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469"/>
    <a:srgbClr val="7AB1D8"/>
    <a:srgbClr val="F2CA73"/>
    <a:srgbClr val="AAD1A5"/>
    <a:srgbClr val="8EAC3D"/>
    <a:srgbClr val="FF7E00"/>
    <a:srgbClr val="A21770"/>
    <a:srgbClr val="3399FF"/>
    <a:srgbClr val="DB5183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96"/>
      </p:cViewPr>
      <p:guideLst>
        <p:guide orient="horz" pos="2160"/>
        <p:guide pos="2880"/>
        <p:guide pos="317"/>
        <p:guide orient="horz" pos="3997"/>
        <p:guide pos="5465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image" Target="../media/image12.png"/><Relationship Id="rId3" Type="http://schemas.microsoft.com/office/2007/relationships/media" Target="../media/media1.mp3"/><Relationship Id="rId7" Type="http://schemas.microsoft.com/office/2007/relationships/media" Target="../media/media14.mp3"/><Relationship Id="rId12" Type="http://schemas.openxmlformats.org/officeDocument/2006/relationships/image" Target="../media/image11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3.mp3"/><Relationship Id="rId11" Type="http://schemas.openxmlformats.org/officeDocument/2006/relationships/slideLayout" Target="../slideLayouts/slideLayout2.xml"/><Relationship Id="rId5" Type="http://schemas.microsoft.com/office/2007/relationships/media" Target="../media/media13.mp3"/><Relationship Id="rId15" Type="http://schemas.openxmlformats.org/officeDocument/2006/relationships/image" Target="../media/image7.png"/><Relationship Id="rId10" Type="http://schemas.openxmlformats.org/officeDocument/2006/relationships/audio" Target="../media/media2.mp3"/><Relationship Id="rId4" Type="http://schemas.openxmlformats.org/officeDocument/2006/relationships/audio" Target="../media/media1.mp3"/><Relationship Id="rId9" Type="http://schemas.microsoft.com/office/2007/relationships/media" Target="../media/media2.mp3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openxmlformats.org/officeDocument/2006/relationships/image" Target="../media/image12.png"/><Relationship Id="rId3" Type="http://schemas.microsoft.com/office/2007/relationships/media" Target="../media/media16.mp3"/><Relationship Id="rId7" Type="http://schemas.microsoft.com/office/2007/relationships/media" Target="../media/media18.mp3"/><Relationship Id="rId12" Type="http://schemas.openxmlformats.org/officeDocument/2006/relationships/image" Target="../media/image11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openxmlformats.org/officeDocument/2006/relationships/slideLayout" Target="../slideLayouts/slideLayout2.xml"/><Relationship Id="rId5" Type="http://schemas.microsoft.com/office/2007/relationships/media" Target="../media/media17.mp3"/><Relationship Id="rId15" Type="http://schemas.openxmlformats.org/officeDocument/2006/relationships/image" Target="../media/image7.png"/><Relationship Id="rId10" Type="http://schemas.openxmlformats.org/officeDocument/2006/relationships/audio" Target="../media/media2.mp3"/><Relationship Id="rId4" Type="http://schemas.openxmlformats.org/officeDocument/2006/relationships/audio" Target="../media/media16.mp3"/><Relationship Id="rId9" Type="http://schemas.microsoft.com/office/2007/relationships/media" Target="../media/media2.mp3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4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82880" y="5457455"/>
            <a:ext cx="39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une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moins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le quart.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4123202" y="304562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75305" y="2858947"/>
            <a:ext cx="355510" cy="6407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42463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4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une le qua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20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l est une heure moins le qu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90024" y="1485900"/>
            <a:ext cx="609600" cy="609600"/>
          </a:xfrm>
          <a:prstGeom prst="rect">
            <a:avLst/>
          </a:prstGeom>
        </p:spPr>
      </p:pic>
      <p:pic>
        <p:nvPicPr>
          <p:cNvPr id="6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90024" y="73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82880" y="5457455"/>
            <a:ext cx="39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sept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moins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le quart.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4123202" y="304562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0506" y="3499687"/>
            <a:ext cx="234800" cy="6209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42463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4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ept le qua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20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l est sept heures moins le qu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97330" y="1568026"/>
            <a:ext cx="609600" cy="609600"/>
          </a:xfrm>
          <a:prstGeom prst="rect">
            <a:avLst/>
          </a:prstGeom>
        </p:spPr>
      </p:pic>
      <p:pic>
        <p:nvPicPr>
          <p:cNvPr id="7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97330" y="7378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1790700"/>
            <a:ext cx="7632700" cy="4302125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b="0" dirty="0" err="1"/>
              <a:t>Jouons</a:t>
            </a:r>
            <a:r>
              <a:rPr lang="en-GB" sz="4400" b="0" dirty="0"/>
              <a:t> !</a:t>
            </a:r>
            <a:br>
              <a:rPr lang="en-GB" dirty="0"/>
            </a:br>
            <a:r>
              <a:rPr lang="en-GB" sz="3100" b="0" dirty="0"/>
              <a:t>Let’s Play!</a:t>
            </a:r>
          </a:p>
        </p:txBody>
      </p:sp>
      <p:pic>
        <p:nvPicPr>
          <p:cNvPr id="8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15" y="1977182"/>
            <a:ext cx="2784119" cy="39381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98" y="1977182"/>
            <a:ext cx="2784119" cy="39381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81" y="1977182"/>
            <a:ext cx="2784119" cy="39381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24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755650" y="5184821"/>
            <a:ext cx="7632700" cy="908003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755650" y="1790700"/>
            <a:ext cx="7632700" cy="3302953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034380" y="2425442"/>
            <a:ext cx="1519145" cy="1516414"/>
            <a:chOff x="755650" y="1812371"/>
            <a:chExt cx="1815059" cy="18117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1812371"/>
              <a:ext cx="1815059" cy="1811796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1663099" y="2190750"/>
              <a:ext cx="161" cy="5430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311266" y="2781227"/>
              <a:ext cx="312629" cy="1650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612044" y="2700059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93260" y="2425442"/>
            <a:ext cx="1519145" cy="1516414"/>
            <a:chOff x="2869161" y="1806160"/>
            <a:chExt cx="1815059" cy="18117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161" y="1806160"/>
              <a:ext cx="1815059" cy="1811796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H="1">
              <a:off x="3776610" y="2708127"/>
              <a:ext cx="161" cy="5430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742888" y="2733835"/>
              <a:ext cx="350481" cy="2832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725553" y="2693529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52142" y="2425442"/>
            <a:ext cx="1519145" cy="1516414"/>
            <a:chOff x="5042677" y="1805840"/>
            <a:chExt cx="1815059" cy="181179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677" y="1805840"/>
              <a:ext cx="1815059" cy="1811796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 rot="16200000" flipH="1">
              <a:off x="6221588" y="2453300"/>
              <a:ext cx="161" cy="5430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5663901" y="2726895"/>
              <a:ext cx="298111" cy="3280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899069" y="2694345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11024" y="2425442"/>
            <a:ext cx="1519145" cy="1516414"/>
            <a:chOff x="7096183" y="1805520"/>
            <a:chExt cx="1815059" cy="181179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183" y="1805520"/>
              <a:ext cx="1815059" cy="1811796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7466690" y="2482044"/>
              <a:ext cx="845772" cy="297017"/>
              <a:chOff x="7466690" y="2482044"/>
              <a:chExt cx="845772" cy="297017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rot="16200000" flipH="1" flipV="1">
                <a:off x="7738155" y="2442464"/>
                <a:ext cx="161" cy="5430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7992652" y="2482044"/>
                <a:ext cx="319810" cy="2506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7952575" y="2676952"/>
                <a:ext cx="102109" cy="1021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909443" y="3981663"/>
            <a:ext cx="176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huit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43454" y="3981663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quatre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02336" y="3981663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sept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quart.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61218" y="3981663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deux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moins</a:t>
            </a:r>
            <a:r>
              <a:rPr lang="en-GB" dirty="0">
                <a:latin typeface="Twinkl" pitchFamily="2" charset="0"/>
              </a:rPr>
              <a:t> le quart.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9442" y="5196700"/>
            <a:ext cx="384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 </a:t>
            </a:r>
            <a:r>
              <a:rPr lang="en-GB" b="1" u="sng" dirty="0" err="1">
                <a:latin typeface="Twinkl" pitchFamily="2" charset="0"/>
              </a:rPr>
              <a:t>heure</a:t>
            </a:r>
            <a:r>
              <a:rPr lang="en-GB" b="1" u="sng" dirty="0">
                <a:latin typeface="Twinkl" pitchFamily="2" charset="0"/>
              </a:rPr>
              <a:t>(s)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09443" y="5632325"/>
            <a:ext cx="455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 </a:t>
            </a:r>
            <a:r>
              <a:rPr lang="en-GB" b="1" u="sng" dirty="0" err="1">
                <a:latin typeface="Twinkl" pitchFamily="2" charset="0"/>
              </a:rPr>
              <a:t>heure</a:t>
            </a:r>
            <a:r>
              <a:rPr lang="en-GB" b="1" u="sng" dirty="0">
                <a:latin typeface="Twinkl" pitchFamily="2" charset="0"/>
              </a:rPr>
              <a:t>(s)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71" name="Pair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74" name="Pla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hui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7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quatreet demi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et quar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33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le quar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15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quelle heur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1628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502336" y="5196700"/>
            <a:ext cx="357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quart.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41194" y="5632325"/>
            <a:ext cx="393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moins</a:t>
            </a:r>
            <a:r>
              <a:rPr lang="en-GB" dirty="0">
                <a:latin typeface="Twinkl" pitchFamily="2" charset="0"/>
              </a:rPr>
              <a:t> le quart.</a:t>
            </a:r>
          </a:p>
        </p:txBody>
      </p:sp>
      <p:pic>
        <p:nvPicPr>
          <p:cNvPr id="12" name="Il est huit heu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62222" y="978763"/>
            <a:ext cx="609600" cy="609600"/>
          </a:xfrm>
          <a:prstGeom prst="rect">
            <a:avLst/>
          </a:prstGeom>
        </p:spPr>
      </p:pic>
      <p:pic>
        <p:nvPicPr>
          <p:cNvPr id="15" name="Il est quatre heures et demi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50330" y="1673464"/>
            <a:ext cx="609600" cy="609600"/>
          </a:xfrm>
          <a:prstGeom prst="rect">
            <a:avLst/>
          </a:prstGeom>
        </p:spPr>
      </p:pic>
      <p:pic>
        <p:nvPicPr>
          <p:cNvPr id="16" name="Il est sept heures et quar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50330" y="2417984"/>
            <a:ext cx="609600" cy="609600"/>
          </a:xfrm>
          <a:prstGeom prst="rect">
            <a:avLst/>
          </a:prstGeom>
        </p:spPr>
      </p:pic>
      <p:pic>
        <p:nvPicPr>
          <p:cNvPr id="17" name="Il est deux heures moins le quar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62222" y="3124200"/>
            <a:ext cx="609600" cy="609600"/>
          </a:xfrm>
          <a:prstGeom prst="rect">
            <a:avLst/>
          </a:prstGeom>
        </p:spPr>
      </p:pic>
      <p:pic>
        <p:nvPicPr>
          <p:cNvPr id="18" name="Quelle heure est-i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48742" y="224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3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8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1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8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6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755650" y="5184821"/>
            <a:ext cx="7632700" cy="908003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755650" y="1790700"/>
            <a:ext cx="7632700" cy="3302953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34448" y="2425442"/>
            <a:ext cx="1519145" cy="1516414"/>
            <a:chOff x="1034448" y="2555914"/>
            <a:chExt cx="1519145" cy="15164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48" y="2555914"/>
              <a:ext cx="1519145" cy="151641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793953" y="3309583"/>
              <a:ext cx="135" cy="4545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1475613" y="3231188"/>
              <a:ext cx="303951" cy="994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751222" y="3301420"/>
              <a:ext cx="85462" cy="85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93330" y="2425442"/>
            <a:ext cx="1519145" cy="1516414"/>
            <a:chOff x="2869161" y="1806160"/>
            <a:chExt cx="1815059" cy="18117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161" y="1806160"/>
              <a:ext cx="1815059" cy="1811796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rot="5400000" flipH="1">
              <a:off x="3523495" y="2452295"/>
              <a:ext cx="161" cy="5430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370613" y="2733835"/>
              <a:ext cx="406413" cy="521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725553" y="2688977"/>
              <a:ext cx="102109" cy="1021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52212" y="2425442"/>
            <a:ext cx="1519145" cy="1516414"/>
            <a:chOff x="4752212" y="2425442"/>
            <a:chExt cx="1519145" cy="151641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212" y="2425442"/>
              <a:ext cx="1519145" cy="1516414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 flipH="1" flipV="1">
              <a:off x="5511648" y="2733868"/>
              <a:ext cx="135" cy="4545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5382333" y="2924149"/>
              <a:ext cx="132215" cy="3019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468984" y="3183381"/>
              <a:ext cx="85462" cy="85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11094" y="2425442"/>
            <a:ext cx="1519145" cy="1516414"/>
            <a:chOff x="7096183" y="1805520"/>
            <a:chExt cx="1815059" cy="181179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183" y="1805520"/>
              <a:ext cx="1815059" cy="1811796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7952575" y="2567067"/>
              <a:ext cx="594145" cy="215792"/>
              <a:chOff x="7952575" y="2567067"/>
              <a:chExt cx="594145" cy="215792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rot="16200000" flipH="1">
                <a:off x="8275094" y="2445490"/>
                <a:ext cx="161" cy="5430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8007068" y="2567067"/>
                <a:ext cx="404203" cy="1751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7952575" y="2680750"/>
                <a:ext cx="102109" cy="10210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832546" y="3967761"/>
            <a:ext cx="192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neuf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43454" y="3967761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neuf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moins</a:t>
            </a:r>
            <a:r>
              <a:rPr lang="en-GB" dirty="0">
                <a:latin typeface="Twinkl" pitchFamily="2" charset="0"/>
              </a:rPr>
              <a:t> le quart.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02336" y="3967761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onze</a:t>
            </a:r>
            <a:r>
              <a:rPr lang="en-GB" dirty="0">
                <a:latin typeface="Twinkl" pitchFamily="2" charset="0"/>
              </a:rPr>
              <a:t> </a:t>
            </a:r>
          </a:p>
          <a:p>
            <a:pPr algn="ctr"/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61218" y="3967761"/>
            <a:ext cx="2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deux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quart.</a:t>
            </a:r>
          </a:p>
        </p:txBody>
      </p:sp>
      <p:pic>
        <p:nvPicPr>
          <p:cNvPr id="38" name="Pair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41" name="Pla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et demi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7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le quar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1" y="465128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onz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33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et quar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15" y="466339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quelle heur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1628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909442" y="5196700"/>
            <a:ext cx="384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 </a:t>
            </a:r>
            <a:r>
              <a:rPr lang="en-GB" b="1" u="sng" dirty="0" err="1">
                <a:latin typeface="Twinkl" pitchFamily="2" charset="0"/>
              </a:rPr>
              <a:t>heure</a:t>
            </a:r>
            <a:r>
              <a:rPr lang="en-GB" b="1" u="sng" dirty="0">
                <a:latin typeface="Twinkl" pitchFamily="2" charset="0"/>
              </a:rPr>
              <a:t>(s)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9443" y="5632325"/>
            <a:ext cx="455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 </a:t>
            </a:r>
            <a:r>
              <a:rPr lang="en-GB" b="1" u="sng" dirty="0" err="1">
                <a:latin typeface="Twinkl" pitchFamily="2" charset="0"/>
              </a:rPr>
              <a:t>heure</a:t>
            </a:r>
            <a:r>
              <a:rPr lang="en-GB" b="1" u="sng" dirty="0">
                <a:latin typeface="Twinkl" pitchFamily="2" charset="0"/>
              </a:rPr>
              <a:t>(s)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02336" y="5196700"/>
            <a:ext cx="357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quart.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41194" y="5632325"/>
            <a:ext cx="393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.............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moins</a:t>
            </a:r>
            <a:r>
              <a:rPr lang="en-GB" dirty="0">
                <a:latin typeface="Twinkl" pitchFamily="2" charset="0"/>
              </a:rPr>
              <a:t> le quart.</a:t>
            </a:r>
          </a:p>
        </p:txBody>
      </p:sp>
      <p:pic>
        <p:nvPicPr>
          <p:cNvPr id="19" name="Il est neuf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0381" y="1181100"/>
            <a:ext cx="609600" cy="609600"/>
          </a:xfrm>
          <a:prstGeom prst="rect">
            <a:avLst/>
          </a:prstGeom>
        </p:spPr>
      </p:pic>
      <p:pic>
        <p:nvPicPr>
          <p:cNvPr id="20" name="Il est neuf heures moins le quar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0381" y="2029859"/>
            <a:ext cx="609600" cy="609600"/>
          </a:xfrm>
          <a:prstGeom prst="rect">
            <a:avLst/>
          </a:prstGeom>
        </p:spPr>
      </p:pic>
      <p:pic>
        <p:nvPicPr>
          <p:cNvPr id="21" name="Il est onze heure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0381" y="2732447"/>
            <a:ext cx="609600" cy="609600"/>
          </a:xfrm>
          <a:prstGeom prst="rect">
            <a:avLst/>
          </a:prstGeom>
        </p:spPr>
      </p:pic>
      <p:pic>
        <p:nvPicPr>
          <p:cNvPr id="22" name="Il est deux heures et quar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0381" y="3527962"/>
            <a:ext cx="609600" cy="609600"/>
          </a:xfrm>
          <a:prstGeom prst="rect">
            <a:avLst/>
          </a:prstGeom>
        </p:spPr>
      </p:pic>
      <p:pic>
        <p:nvPicPr>
          <p:cNvPr id="23" name="Quelle heure est-i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0381" y="3855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8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9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1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58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6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9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1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6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1790700"/>
            <a:ext cx="7632700" cy="4302125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b="0" dirty="0"/>
              <a:t>Have a go at writing the times in </a:t>
            </a:r>
            <a:r>
              <a:rPr lang="en-GB" sz="2000" b="0"/>
              <a:t>French using the </a:t>
            </a:r>
            <a:r>
              <a:rPr lang="en-GB" sz="2000" b="0" dirty="0"/>
              <a:t>attached sheets. Remember, you don’t need to do both. One star is the easiest and two stars a little harder.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77" y="1939413"/>
            <a:ext cx="2839786" cy="40169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57" y="1939413"/>
            <a:ext cx="2839786" cy="40169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27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44403" y="5474190"/>
            <a:ext cx="347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quatre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1999" y="3455526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455526"/>
            <a:ext cx="462987" cy="503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7833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755650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sz="3600" b="0" dirty="0" err="1"/>
              <a:t>Quelle</a:t>
            </a:r>
            <a:r>
              <a:rPr lang="en-GB" sz="3600" b="0" dirty="0"/>
              <a:t> </a:t>
            </a:r>
            <a:r>
              <a:rPr lang="en-GB" sz="3600" b="0" dirty="0" err="1"/>
              <a:t>heure</a:t>
            </a:r>
            <a:r>
              <a:rPr lang="en-GB" sz="3600" b="0" dirty="0"/>
              <a:t> </a:t>
            </a:r>
            <a:r>
              <a:rPr lang="en-GB" sz="3600" b="0" dirty="0" err="1"/>
              <a:t>est-il</a:t>
            </a:r>
            <a:r>
              <a:rPr lang="en-GB" sz="3600" b="0" dirty="0"/>
              <a:t> ?</a:t>
            </a:r>
            <a:br>
              <a:rPr lang="en-GB" sz="3600" dirty="0"/>
            </a:br>
            <a:r>
              <a:rPr lang="en-GB" sz="2400" b="0" dirty="0"/>
              <a:t>What’s the Time?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57287" y="728663"/>
            <a:ext cx="1519301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390070" y="779818"/>
            <a:ext cx="1286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  <a:latin typeface="Twinkl" pitchFamily="2" charset="0"/>
              </a:rPr>
              <a:t>Click play buttons throughout to hear phrases and words.</a:t>
            </a:r>
          </a:p>
        </p:txBody>
      </p:sp>
      <p:pic>
        <p:nvPicPr>
          <p:cNvPr id="26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quatre he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573" y="553026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3931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l est quatre heures et dem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43422" y="1044000"/>
            <a:ext cx="609600" cy="609600"/>
          </a:xfrm>
          <a:prstGeom prst="rect">
            <a:avLst/>
          </a:prstGeom>
        </p:spPr>
      </p:pic>
      <p:pic>
        <p:nvPicPr>
          <p:cNvPr id="17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027172" y="30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1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011189" y="5472418"/>
            <a:ext cx="31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neuf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</a:t>
            </a:r>
            <a:r>
              <a:rPr lang="en-GB" dirty="0" err="1">
                <a:latin typeface="Twinkl" pitchFamily="2" charset="0"/>
              </a:rPr>
              <a:t>demie</a:t>
            </a:r>
            <a:r>
              <a:rPr lang="en-GB" dirty="0">
                <a:latin typeface="Twinkl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1999" y="345215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889094" y="3287211"/>
            <a:ext cx="660284" cy="1386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37833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4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neuf he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19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l est neuf heures et demi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45005" y="1347603"/>
            <a:ext cx="609600" cy="609600"/>
          </a:xfrm>
          <a:prstGeom prst="rect">
            <a:avLst/>
          </a:prstGeom>
        </p:spPr>
      </p:pic>
      <p:pic>
        <p:nvPicPr>
          <p:cNvPr id="21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45005" y="604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1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1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022764" y="5479970"/>
            <a:ext cx="310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trois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quart.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 flipV="1">
            <a:off x="5022056" y="3052761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429000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1999" y="3521868"/>
            <a:ext cx="659758" cy="47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6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20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trois he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19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l est trois heures et qu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51879" y="1391814"/>
            <a:ext cx="609600" cy="609600"/>
          </a:xfrm>
          <a:prstGeom prst="rect">
            <a:avLst/>
          </a:prstGeom>
        </p:spPr>
      </p:pic>
      <p:pic>
        <p:nvPicPr>
          <p:cNvPr id="9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51879" y="61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071122" y="5472418"/>
            <a:ext cx="306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onze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dirty="0">
                <a:latin typeface="Twinkl" pitchFamily="2" charset="0"/>
              </a:rPr>
              <a:t> et quart.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 flipV="1">
            <a:off x="5034437" y="304562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375230" y="2777924"/>
            <a:ext cx="174425" cy="678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413058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1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nze he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53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l est onze heures et qu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64862" y="1134639"/>
            <a:ext cx="609600" cy="609600"/>
          </a:xfrm>
          <a:prstGeom prst="rect">
            <a:avLst/>
          </a:prstGeom>
        </p:spPr>
      </p:pic>
      <p:pic>
        <p:nvPicPr>
          <p:cNvPr id="19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64862" y="41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37535" y="5458004"/>
            <a:ext cx="34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huit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et quart.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>
            <a:off x="5022057" y="3045619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18313" y="3477243"/>
            <a:ext cx="660437" cy="2677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413058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6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huit et qua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10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l est huit heures et qu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34347" y="1283563"/>
            <a:ext cx="609600" cy="609600"/>
          </a:xfrm>
          <a:prstGeom prst="rect">
            <a:avLst/>
          </a:prstGeom>
        </p:spPr>
      </p:pic>
      <p:pic>
        <p:nvPicPr>
          <p:cNvPr id="9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34347" y="423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37535" y="5466523"/>
            <a:ext cx="34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dix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et quart.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>
            <a:off x="5045207" y="3054677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085863" y="3102017"/>
            <a:ext cx="490897" cy="396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436208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4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dix et qua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22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l est dix heures et qu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67279" y="1665789"/>
            <a:ext cx="609600" cy="609600"/>
          </a:xfrm>
          <a:prstGeom prst="rect">
            <a:avLst/>
          </a:prstGeom>
        </p:spPr>
      </p:pic>
      <p:pic>
        <p:nvPicPr>
          <p:cNvPr id="9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67279" y="958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6070" y="5466523"/>
            <a:ext cx="399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douze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moins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le quart.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 flipH="1">
            <a:off x="4134314" y="3036515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501753" y="2731625"/>
            <a:ext cx="67387" cy="6973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40148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5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douze et le quar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72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l est douze heures moins le qu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85224" y="1568026"/>
            <a:ext cx="609600" cy="609600"/>
          </a:xfrm>
          <a:prstGeom prst="rect">
            <a:avLst/>
          </a:prstGeom>
        </p:spPr>
      </p:pic>
      <p:pic>
        <p:nvPicPr>
          <p:cNvPr id="10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58132" y="829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55650" y="5418442"/>
            <a:ext cx="7632700" cy="503847"/>
          </a:xfrm>
          <a:prstGeom prst="rect">
            <a:avLst/>
          </a:prstGeom>
          <a:solidFill>
            <a:srgbClr val="FEE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5650" y="1790700"/>
            <a:ext cx="7632700" cy="3522081"/>
          </a:xfrm>
          <a:prstGeom prst="rect">
            <a:avLst/>
          </a:prstGeom>
          <a:solidFill>
            <a:srgbClr val="7A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82880" y="5457455"/>
            <a:ext cx="39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Il </a:t>
            </a:r>
            <a:r>
              <a:rPr lang="en-GB" dirty="0" err="1">
                <a:latin typeface="Twinkl" pitchFamily="2" charset="0"/>
              </a:rPr>
              <a:t>est</a:t>
            </a:r>
            <a:r>
              <a:rPr lang="en-GB" dirty="0">
                <a:latin typeface="Twinkl" pitchFamily="2" charset="0"/>
              </a:rPr>
              <a:t> cinq </a:t>
            </a:r>
            <a:r>
              <a:rPr lang="en-GB" b="1" u="sng" dirty="0" err="1">
                <a:latin typeface="Twinkl" pitchFamily="2" charset="0"/>
              </a:rPr>
              <a:t>heures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moins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le quart.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98" y="1970589"/>
            <a:ext cx="3107603" cy="31020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4123202" y="3045620"/>
            <a:ext cx="0" cy="90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5305" y="3499686"/>
            <a:ext cx="443326" cy="528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01753" y="3424633"/>
            <a:ext cx="140493" cy="140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Quelle</a:t>
            </a:r>
            <a:r>
              <a:rPr lang="en-GB" b="0" dirty="0"/>
              <a:t> </a:t>
            </a:r>
            <a:r>
              <a:rPr lang="en-GB" b="0" dirty="0" err="1"/>
              <a:t>heure</a:t>
            </a:r>
            <a:r>
              <a:rPr lang="en-GB" b="0" dirty="0"/>
              <a:t> </a:t>
            </a:r>
            <a:r>
              <a:rPr lang="en-GB" b="0" dirty="0" err="1"/>
              <a:t>est-il</a:t>
            </a:r>
            <a:r>
              <a:rPr lang="en-GB" b="0" dirty="0"/>
              <a:t> ?</a:t>
            </a:r>
            <a:br>
              <a:rPr lang="en-GB" dirty="0"/>
            </a:br>
            <a:r>
              <a:rPr lang="en-GB" sz="2800" b="0" dirty="0"/>
              <a:t>What’s the Time?</a:t>
            </a:r>
          </a:p>
        </p:txBody>
      </p:sp>
      <p:pic>
        <p:nvPicPr>
          <p:cNvPr id="14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inq he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20" y="55417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quelle heur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92" y="143943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l est cinq heures moins le qu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77144" y="1776554"/>
            <a:ext cx="609600" cy="609600"/>
          </a:xfrm>
          <a:prstGeom prst="rect">
            <a:avLst/>
          </a:prstGeom>
        </p:spPr>
      </p:pic>
      <p:pic>
        <p:nvPicPr>
          <p:cNvPr id="9" name="Quelle heure est-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77144" y="955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351</Words>
  <Application>Microsoft Office PowerPoint</Application>
  <PresentationFormat>On-screen Show (4:3)</PresentationFormat>
  <Paragraphs>42</Paragraphs>
  <Slides>15</Slides>
  <Notes>0</Notes>
  <HiddenSlides>0</HiddenSlides>
  <MMClips>30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Sassoon Infant Rg</vt:lpstr>
      <vt:lpstr>Tuffy</vt:lpstr>
      <vt:lpstr>Twinkl</vt:lpstr>
      <vt:lpstr>Twinkl SemiBold</vt:lpstr>
      <vt:lpstr>Arial</vt:lpstr>
      <vt:lpstr>Calibri</vt:lpstr>
      <vt:lpstr>Office Theme</vt:lpstr>
      <vt:lpstr>PowerPoint Presentation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Quelle heure est-il ? What’s the Time?</vt:lpstr>
      <vt:lpstr>Jouons ! Let’s Play!</vt:lpstr>
      <vt:lpstr>Quelle heure est-il ? What’s The Time?</vt:lpstr>
      <vt:lpstr>Quelle heure est-il ? What’s The Time?</vt:lpstr>
      <vt:lpstr>Have a go at writing the times in French using the attached sheets. Remember, you don’t need to do both. One star is the easiest and two stars a little harder.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108</cp:revision>
  <dcterms:created xsi:type="dcterms:W3CDTF">2014-10-01T16:09:27Z</dcterms:created>
  <dcterms:modified xsi:type="dcterms:W3CDTF">2020-04-29T21:07:20Z</dcterms:modified>
</cp:coreProperties>
</file>