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6" r:id="rId3"/>
    <p:sldId id="322" r:id="rId4"/>
    <p:sldId id="332" r:id="rId5"/>
    <p:sldId id="333" r:id="rId6"/>
    <p:sldId id="334" r:id="rId7"/>
    <p:sldId id="335" r:id="rId8"/>
    <p:sldId id="336" r:id="rId9"/>
    <p:sldId id="324" r:id="rId10"/>
    <p:sldId id="337" r:id="rId11"/>
    <p:sldId id="338" r:id="rId12"/>
    <p:sldId id="340" r:id="rId13"/>
    <p:sldId id="342" r:id="rId14"/>
    <p:sldId id="343" r:id="rId15"/>
    <p:sldId id="344" r:id="rId16"/>
    <p:sldId id="349" r:id="rId17"/>
    <p:sldId id="35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13F"/>
    <a:srgbClr val="E34597"/>
    <a:srgbClr val="67C4BB"/>
    <a:srgbClr val="FEC630"/>
    <a:srgbClr val="F29049"/>
    <a:srgbClr val="E7403F"/>
    <a:srgbClr val="FFF14F"/>
    <a:srgbClr val="2D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0" autoAdjust="0"/>
    <p:restoredTop sz="90244" autoAdjust="0"/>
  </p:normalViewPr>
  <p:slideViewPr>
    <p:cSldViewPr snapToGrid="0" snapToObjects="1">
      <p:cViewPr varScale="1">
        <p:scale>
          <a:sx n="72" d="100"/>
          <a:sy n="72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6894-89CC-40B1-BD23-4197015013B0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5B3CF-B35C-49DB-991D-98AE985C3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0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C0B31-D2F4-4D5C-9F85-E63F351D1766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7A1FC-8B97-4B52-8B37-0008CC7F09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31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5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76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37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838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59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98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26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31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8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2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1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8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4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0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2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10" Type="http://schemas.openxmlformats.org/officeDocument/2006/relationships/image" Target="../media/image7.jp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-560866" y="-1791061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9714" y="2385293"/>
            <a:ext cx="4087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/>
            <a:r>
              <a:rPr lang="en-GB" sz="4200" b="1" dirty="0">
                <a:solidFill>
                  <a:srgbClr val="F1613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power of giving</a:t>
            </a:r>
            <a:endParaRPr lang="en-US" sz="4200" b="1" dirty="0">
              <a:solidFill>
                <a:srgbClr val="F1613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79" y="554684"/>
            <a:ext cx="3148590" cy="153314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16294DE-F2AA-4392-8207-5B9C21F65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15" y="2168697"/>
            <a:ext cx="39528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2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BCF62C4-2CFE-4496-848D-DB1C18EF0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000"/>
          <a:stretch/>
        </p:blipFill>
        <p:spPr>
          <a:xfrm>
            <a:off x="4449534" y="2139449"/>
            <a:ext cx="4536433" cy="3629146"/>
          </a:xfrm>
          <a:prstGeom prst="rect">
            <a:avLst/>
          </a:prstGeom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0B085DA7-AA5E-4E84-9B48-C3BB2AF166A3}"/>
              </a:ext>
            </a:extLst>
          </p:cNvPr>
          <p:cNvSpPr/>
          <p:nvPr/>
        </p:nvSpPr>
        <p:spPr>
          <a:xfrm>
            <a:off x="-1000" y="67077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158033" y="1979680"/>
            <a:ext cx="4126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To his astonishment when he looked inside the carriage, he saw the beautiful Princess Lotus Flower, the Emperor’s daughter. 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‘I couldn’t help noticing that beautiful cloth you are carrying. Would you sell it to me please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altLang="en-US" sz="2000" dirty="0">
                <a:latin typeface="Century Gothic" panose="020B0502020202020204" pitchFamily="34" charset="0"/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‘No ma’am, I wouldn’t dream of selling it to you …. But I would be delighted to give it to you as a present!’ said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50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3">
            <a:extLst>
              <a:ext uri="{FF2B5EF4-FFF2-40B4-BE49-F238E27FC236}">
                <a16:creationId xmlns:a16="http://schemas.microsoft.com/office/drawing/2014/main" id="{0B085DA7-AA5E-4E84-9B48-C3BB2AF166A3}"/>
              </a:ext>
            </a:extLst>
          </p:cNvPr>
          <p:cNvSpPr/>
          <p:nvPr/>
        </p:nvSpPr>
        <p:spPr>
          <a:xfrm>
            <a:off x="0" y="645722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38749" y="1251952"/>
            <a:ext cx="41268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‘You are extremely generous’ said the princess, ‘but I couldn’t accept such a gift without paying for it.’ </a:t>
            </a:r>
            <a:r>
              <a:rPr lang="en-GB" altLang="en-US" sz="2000">
                <a:latin typeface="Century Gothic" panose="020B0502020202020204" pitchFamily="34" charset="0"/>
              </a:rPr>
              <a:t>She handed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a small bag and then the royal carriage moved on.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When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opened the bag, he couldn’t believe his eyes. It was full of bright new glistening gold coins!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ran home as fast as he could. He was desperate to tell his family and friends about his good fortune.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DAA244-D5C9-4E6C-8B39-E573F8008DC0}"/>
              </a:ext>
            </a:extLst>
          </p:cNvPr>
          <p:cNvGrpSpPr/>
          <p:nvPr/>
        </p:nvGrpSpPr>
        <p:grpSpPr>
          <a:xfrm>
            <a:off x="4907009" y="2230708"/>
            <a:ext cx="3983090" cy="3410068"/>
            <a:chOff x="4907009" y="2230708"/>
            <a:chExt cx="3983090" cy="3410068"/>
          </a:xfrm>
        </p:grpSpPr>
        <p:pic>
          <p:nvPicPr>
            <p:cNvPr id="19" name="Picture 18" descr="A picture containing sitting, yellow&#10;&#10;Description automatically generated">
              <a:extLst>
                <a:ext uri="{FF2B5EF4-FFF2-40B4-BE49-F238E27FC236}">
                  <a16:creationId xmlns:a16="http://schemas.microsoft.com/office/drawing/2014/main" id="{5059F54F-352D-425F-94CD-7BC3E6A2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99491" y="3968006"/>
              <a:ext cx="979477" cy="848644"/>
            </a:xfrm>
            <a:prstGeom prst="rect">
              <a:avLst/>
            </a:prstGeom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E5E99484-F4D5-41CA-9F74-EC08A1FF0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7009" y="2230708"/>
              <a:ext cx="2471343" cy="3360466"/>
            </a:xfrm>
            <a:prstGeom prst="rect">
              <a:avLst/>
            </a:prstGeom>
          </p:spPr>
        </p:pic>
        <p:pic>
          <p:nvPicPr>
            <p:cNvPr id="18" name="Picture 17" descr="A picture containing sitting, yellow&#10;&#10;Description automatically generated">
              <a:extLst>
                <a:ext uri="{FF2B5EF4-FFF2-40B4-BE49-F238E27FC236}">
                  <a16:creationId xmlns:a16="http://schemas.microsoft.com/office/drawing/2014/main" id="{73BAD13F-3CF5-4887-A5B9-24CB88129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2802" y="4044645"/>
              <a:ext cx="979477" cy="848644"/>
            </a:xfrm>
            <a:prstGeom prst="rect">
              <a:avLst/>
            </a:prstGeom>
          </p:spPr>
        </p:pic>
        <p:pic>
          <p:nvPicPr>
            <p:cNvPr id="6" name="Picture 5" descr="A picture containing sitting, yellow&#10;&#10;Description automatically generated">
              <a:extLst>
                <a:ext uri="{FF2B5EF4-FFF2-40B4-BE49-F238E27FC236}">
                  <a16:creationId xmlns:a16="http://schemas.microsoft.com/office/drawing/2014/main" id="{2BEEE210-A04C-466C-828C-BFD339AD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0622" y="4696941"/>
              <a:ext cx="979477" cy="848644"/>
            </a:xfrm>
            <a:prstGeom prst="rect">
              <a:avLst/>
            </a:prstGeom>
          </p:spPr>
        </p:pic>
        <p:pic>
          <p:nvPicPr>
            <p:cNvPr id="13" name="Picture 12" descr="A picture containing sitting, yellow&#10;&#10;Description automatically generated">
              <a:extLst>
                <a:ext uri="{FF2B5EF4-FFF2-40B4-BE49-F238E27FC236}">
                  <a16:creationId xmlns:a16="http://schemas.microsoft.com/office/drawing/2014/main" id="{DF88FEAD-A84D-4F76-9584-D5B6A6B22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0621" y="4050530"/>
              <a:ext cx="979477" cy="848644"/>
            </a:xfrm>
            <a:prstGeom prst="rect">
              <a:avLst/>
            </a:prstGeom>
          </p:spPr>
        </p:pic>
        <p:pic>
          <p:nvPicPr>
            <p:cNvPr id="14" name="Picture 13" descr="A picture containing sitting, yellow&#10;&#10;Description automatically generated">
              <a:extLst>
                <a:ext uri="{FF2B5EF4-FFF2-40B4-BE49-F238E27FC236}">
                  <a16:creationId xmlns:a16="http://schemas.microsoft.com/office/drawing/2014/main" id="{95673598-487A-4BB1-BE27-7D225B27C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0403" y="4715188"/>
              <a:ext cx="979477" cy="848644"/>
            </a:xfrm>
            <a:prstGeom prst="rect">
              <a:avLst/>
            </a:prstGeom>
          </p:spPr>
        </p:pic>
        <p:pic>
          <p:nvPicPr>
            <p:cNvPr id="17" name="Picture 16" descr="A picture containing sitting, yellow&#10;&#10;Description automatically generated">
              <a:extLst>
                <a:ext uri="{FF2B5EF4-FFF2-40B4-BE49-F238E27FC236}">
                  <a16:creationId xmlns:a16="http://schemas.microsoft.com/office/drawing/2014/main" id="{F75A2331-E9AC-4F1E-AE1B-3B60F91D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0141" y="4716086"/>
              <a:ext cx="979477" cy="848644"/>
            </a:xfrm>
            <a:prstGeom prst="rect">
              <a:avLst/>
            </a:prstGeom>
          </p:spPr>
        </p:pic>
        <p:pic>
          <p:nvPicPr>
            <p:cNvPr id="20" name="Picture 19" descr="A picture containing sitting, yellow&#10;&#10;Description automatically generated">
              <a:extLst>
                <a:ext uri="{FF2B5EF4-FFF2-40B4-BE49-F238E27FC236}">
                  <a16:creationId xmlns:a16="http://schemas.microsoft.com/office/drawing/2014/main" id="{43D395E3-5785-425B-A427-5054997BF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2152" y="3449374"/>
              <a:ext cx="979477" cy="848644"/>
            </a:xfrm>
            <a:prstGeom prst="rect">
              <a:avLst/>
            </a:prstGeom>
          </p:spPr>
        </p:pic>
        <p:pic>
          <p:nvPicPr>
            <p:cNvPr id="21" name="Picture 20" descr="A picture containing sitting, yellow&#10;&#10;Description automatically generated">
              <a:extLst>
                <a:ext uri="{FF2B5EF4-FFF2-40B4-BE49-F238E27FC236}">
                  <a16:creationId xmlns:a16="http://schemas.microsoft.com/office/drawing/2014/main" id="{114EE8B0-EEEE-41F2-8940-746424D4F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9136" y="4792132"/>
              <a:ext cx="979477" cy="848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99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CF136F56-C93A-4E6D-B640-DEE1DFF96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1681">
            <a:off x="4138333" y="1647638"/>
            <a:ext cx="5529449" cy="4153577"/>
          </a:xfrm>
          <a:prstGeom prst="rect">
            <a:avLst/>
          </a:prstGeom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0B085DA7-AA5E-4E84-9B48-C3BB2AF166A3}"/>
              </a:ext>
            </a:extLst>
          </p:cNvPr>
          <p:cNvSpPr/>
          <p:nvPr/>
        </p:nvSpPr>
        <p:spPr>
          <a:xfrm>
            <a:off x="0" y="645722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75445" y="1990028"/>
            <a:ext cx="4126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>
                <a:latin typeface="Century Gothic" panose="020B0502020202020204" pitchFamily="34" charset="0"/>
              </a:rPr>
              <a:t>On returning home,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called all his friends and family to a meeting.</a:t>
            </a:r>
          </a:p>
          <a:p>
            <a:endParaRPr lang="en-GB" altLang="en-US" sz="2000" dirty="0">
              <a:latin typeface="Century Gothic" panose="020B0502020202020204" pitchFamily="34" charset="0"/>
            </a:endParaRPr>
          </a:p>
          <a:p>
            <a:r>
              <a:rPr lang="en-GB" altLang="en-US" sz="2000" dirty="0">
                <a:latin typeface="Century Gothic" panose="020B0502020202020204" pitchFamily="34" charset="0"/>
              </a:rPr>
              <a:t>He told them his great news and said that he planned to use the money to buy lots of farmland. </a:t>
            </a:r>
          </a:p>
          <a:p>
            <a:endParaRPr lang="en-GB" altLang="en-US" sz="2000" dirty="0">
              <a:latin typeface="Century Gothic" panose="020B0502020202020204" pitchFamily="34" charset="0"/>
            </a:endParaRPr>
          </a:p>
          <a:p>
            <a:r>
              <a:rPr lang="en-GB" altLang="en-US" sz="2000" dirty="0">
                <a:latin typeface="Century Gothic" panose="020B0502020202020204" pitchFamily="34" charset="0"/>
              </a:rPr>
              <a:t>He explained that it was his wish that they would all share this land.</a:t>
            </a:r>
          </a:p>
        </p:txBody>
      </p:sp>
    </p:spTree>
    <p:extLst>
      <p:ext uri="{BB962C8B-B14F-4D97-AF65-F5344CB8AC3E}">
        <p14:creationId xmlns:p14="http://schemas.microsoft.com/office/powerpoint/2010/main" val="134024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3">
            <a:extLst>
              <a:ext uri="{FF2B5EF4-FFF2-40B4-BE49-F238E27FC236}">
                <a16:creationId xmlns:a16="http://schemas.microsoft.com/office/drawing/2014/main" id="{0B085DA7-AA5E-4E84-9B48-C3BB2AF166A3}"/>
              </a:ext>
            </a:extLst>
          </p:cNvPr>
          <p:cNvSpPr/>
          <p:nvPr/>
        </p:nvSpPr>
        <p:spPr>
          <a:xfrm>
            <a:off x="0" y="645722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96257" y="2642244"/>
            <a:ext cx="4126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and his family and friends worked hard to farm the land he bought for them all.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They grew many crops and built wonderful homes with the money that they made selling their crops at the market.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DDCC22C-C36A-4C23-B6E2-A4BADDE8E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856" y="2197349"/>
            <a:ext cx="4140417" cy="349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8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insect on a flower&#10;&#10;Description automatically generated">
            <a:extLst>
              <a:ext uri="{FF2B5EF4-FFF2-40B4-BE49-F238E27FC236}">
                <a16:creationId xmlns:a16="http://schemas.microsoft.com/office/drawing/2014/main" id="{3A6F931F-F5ED-4B87-8D5F-BD03BB169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5764">
            <a:off x="4250435" y="1859314"/>
            <a:ext cx="5663330" cy="4092641"/>
          </a:xfrm>
          <a:prstGeom prst="rect">
            <a:avLst/>
          </a:prstGeom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0B085DA7-AA5E-4E84-9B48-C3BB2AF166A3}"/>
              </a:ext>
            </a:extLst>
          </p:cNvPr>
          <p:cNvSpPr/>
          <p:nvPr/>
        </p:nvSpPr>
        <p:spPr>
          <a:xfrm>
            <a:off x="0" y="645722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75445" y="3013501"/>
            <a:ext cx="412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And it all began with a single dragonfly on a blade of grass!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2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3">
            <a:extLst>
              <a:ext uri="{FF2B5EF4-FFF2-40B4-BE49-F238E27FC236}">
                <a16:creationId xmlns:a16="http://schemas.microsoft.com/office/drawing/2014/main" id="{0B085DA7-AA5E-4E84-9B48-C3BB2AF166A3}"/>
              </a:ext>
            </a:extLst>
          </p:cNvPr>
          <p:cNvSpPr/>
          <p:nvPr/>
        </p:nvSpPr>
        <p:spPr>
          <a:xfrm>
            <a:off x="0" y="645722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53178" y="1507797"/>
            <a:ext cx="8620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3600" b="1" dirty="0">
                <a:latin typeface="Century Gothic" panose="020B0502020202020204" pitchFamily="34" charset="0"/>
              </a:rPr>
              <a:t>Talking Time</a:t>
            </a:r>
          </a:p>
          <a:p>
            <a:pPr>
              <a:lnSpc>
                <a:spcPct val="80000"/>
              </a:lnSpc>
              <a:defRPr/>
            </a:pPr>
            <a:endParaRPr lang="en-US" altLang="en-US" sz="36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Century Gothic" panose="020B0502020202020204" pitchFamily="34" charset="0"/>
              </a:rPr>
              <a:t>Q. Did </a:t>
            </a:r>
            <a:r>
              <a:rPr lang="en-US" altLang="en-US" sz="2800" b="1" dirty="0" err="1">
                <a:latin typeface="Century Gothic" panose="020B0502020202020204" pitchFamily="34" charset="0"/>
              </a:rPr>
              <a:t>Shobei</a:t>
            </a:r>
            <a:r>
              <a:rPr lang="en-US" altLang="en-US" sz="2800" b="1" dirty="0">
                <a:latin typeface="Century Gothic" panose="020B0502020202020204" pitchFamily="34" charset="0"/>
              </a:rPr>
              <a:t> deserve the money?</a:t>
            </a:r>
          </a:p>
          <a:p>
            <a:pPr>
              <a:lnSpc>
                <a:spcPct val="80000"/>
              </a:lnSpc>
              <a:defRPr/>
            </a:pPr>
            <a:endParaRPr lang="en-US" altLang="en-US" sz="28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Century Gothic" panose="020B0502020202020204" pitchFamily="34" charset="0"/>
              </a:rPr>
              <a:t>Q. What have people thanked you for doing?</a:t>
            </a:r>
          </a:p>
          <a:p>
            <a:pPr>
              <a:lnSpc>
                <a:spcPct val="80000"/>
              </a:lnSpc>
              <a:defRPr/>
            </a:pPr>
            <a:endParaRPr lang="en-US" altLang="en-US" sz="28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Century Gothic" panose="020B0502020202020204" pitchFamily="34" charset="0"/>
              </a:rPr>
              <a:t>Q. How can you thank people who are kind to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Century Gothic" panose="020B0502020202020204" pitchFamily="34" charset="0"/>
              </a:rPr>
              <a:t>     you?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B9FF6B1-5896-491E-AC36-F09BB8A7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8389">
            <a:off x="4837681" y="1941383"/>
            <a:ext cx="3946795" cy="3946795"/>
          </a:xfrm>
          <a:prstGeom prst="rect">
            <a:avLst/>
          </a:prstGeom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0B085DA7-AA5E-4E84-9B48-C3BB2AF166A3}"/>
              </a:ext>
            </a:extLst>
          </p:cNvPr>
          <p:cNvSpPr/>
          <p:nvPr/>
        </p:nvSpPr>
        <p:spPr>
          <a:xfrm>
            <a:off x="0" y="645722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17667" y="1332101"/>
            <a:ext cx="4126888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3600" b="1" dirty="0">
                <a:latin typeface="Century Gothic" panose="020B0502020202020204" pitchFamily="34" charset="0"/>
              </a:rPr>
              <a:t>Talking Time</a:t>
            </a:r>
          </a:p>
          <a:p>
            <a:pPr>
              <a:lnSpc>
                <a:spcPct val="80000"/>
              </a:lnSpc>
              <a:defRPr/>
            </a:pPr>
            <a:endParaRPr lang="en-US" altLang="en-US" sz="36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US" altLang="en-US" sz="2000" dirty="0">
                <a:latin typeface="Century Gothic" panose="020B0502020202020204" pitchFamily="34" charset="0"/>
              </a:rPr>
              <a:t> chose to share the land that he bought with his friends and family.</a:t>
            </a:r>
            <a:endParaRPr lang="en-US" altLang="en-US" sz="20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36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3200" b="1" dirty="0">
                <a:latin typeface="Century Gothic" panose="020B0502020202020204" pitchFamily="34" charset="0"/>
              </a:rPr>
              <a:t>Q. Do you think this </a:t>
            </a:r>
            <a:r>
              <a:rPr lang="en-US" altLang="en-US" sz="32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US" altLang="en-US" sz="3200" b="1" dirty="0">
                <a:latin typeface="Century Gothic" panose="020B0502020202020204" pitchFamily="34" charset="0"/>
              </a:rPr>
              <a:t>was a good </a:t>
            </a:r>
            <a:r>
              <a:rPr lang="en-US" altLang="en-US" sz="32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US" altLang="en-US" sz="3200" b="1" dirty="0">
                <a:latin typeface="Century Gothic" panose="020B0502020202020204" pitchFamily="34" charset="0"/>
              </a:rPr>
              <a:t>decision?</a:t>
            </a:r>
          </a:p>
          <a:p>
            <a:pPr>
              <a:lnSpc>
                <a:spcPct val="80000"/>
              </a:lnSpc>
              <a:defRPr/>
            </a:pPr>
            <a:endParaRPr lang="en-US" altLang="en-US" sz="32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3200" b="1">
                <a:latin typeface="Century Gothic" panose="020B0502020202020204" pitchFamily="34" charset="0"/>
              </a:rPr>
              <a:t>     Why?</a:t>
            </a:r>
            <a:endParaRPr lang="en-US" altLang="en-US" sz="36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8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5224A1-6E57-4434-9A37-A844D03213DB}"/>
              </a:ext>
            </a:extLst>
          </p:cNvPr>
          <p:cNvSpPr/>
          <p:nvPr/>
        </p:nvSpPr>
        <p:spPr>
          <a:xfrm>
            <a:off x="-20823" y="910902"/>
            <a:ext cx="9307620" cy="5790642"/>
          </a:xfrm>
          <a:prstGeom prst="rect">
            <a:avLst/>
          </a:prstGeom>
          <a:solidFill>
            <a:srgbClr val="F1613F"/>
          </a:solidFill>
          <a:ln>
            <a:solidFill>
              <a:srgbClr val="F16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300254" y="1607177"/>
            <a:ext cx="4837468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Century Gothic" panose="020B0502020202020204" pitchFamily="34" charset="0"/>
              </a:rPr>
              <a:t>Challenge 1:</a:t>
            </a:r>
          </a:p>
          <a:p>
            <a:pPr>
              <a:lnSpc>
                <a:spcPct val="80000"/>
              </a:lnSpc>
              <a:defRPr/>
            </a:pPr>
            <a:endParaRPr lang="en-US" altLang="en-US" sz="28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Order the story using the pictures provided on The Power of Giving worksheet.</a:t>
            </a:r>
          </a:p>
          <a:p>
            <a:pPr>
              <a:lnSpc>
                <a:spcPct val="80000"/>
              </a:lnSpc>
              <a:defRPr/>
            </a:pPr>
            <a:endParaRPr lang="en-US" altLang="en-US" sz="28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Century Gothic" panose="020B0502020202020204" pitchFamily="34" charset="0"/>
              </a:rPr>
              <a:t>Challenge 2: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err="1">
                <a:latin typeface="Century Gothic" panose="020B0502020202020204" pitchFamily="34" charset="0"/>
              </a:rPr>
              <a:t>Shobei’s</a:t>
            </a:r>
            <a:r>
              <a:rPr lang="en-US" altLang="en-US" sz="2000" dirty="0">
                <a:latin typeface="Century Gothic" panose="020B0502020202020204" pitchFamily="34" charset="0"/>
              </a:rPr>
              <a:t> first act of generosity was giving a little boy a chance to see a dragonfly. 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latin typeface="Century Gothic" panose="020B0502020202020204" pitchFamily="34" charset="0"/>
              </a:rPr>
              <a:t>Use our template to make your own dragonfly as a reminder that simple acts of generosity can lead to great things.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397467-D611-4D6F-BFB2-429C3181000F}"/>
              </a:ext>
            </a:extLst>
          </p:cNvPr>
          <p:cNvGrpSpPr/>
          <p:nvPr/>
        </p:nvGrpSpPr>
        <p:grpSpPr>
          <a:xfrm>
            <a:off x="6134655" y="4489653"/>
            <a:ext cx="1903825" cy="1527190"/>
            <a:chOff x="-1" y="0"/>
            <a:chExt cx="5124451" cy="298540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BACBEA-598C-4C03-BCA2-FD967E943D8E}"/>
                </a:ext>
              </a:extLst>
            </p:cNvPr>
            <p:cNvGrpSpPr/>
            <p:nvPr/>
          </p:nvGrpSpPr>
          <p:grpSpPr>
            <a:xfrm rot="15050082">
              <a:off x="1912183" y="-1454468"/>
              <a:ext cx="1300084" cy="5124451"/>
              <a:chOff x="-1" y="0"/>
              <a:chExt cx="2837737" cy="7181730"/>
            </a:xfr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0B06A0E-D4EA-4BBB-9DD5-710DFDD9CA63}"/>
                  </a:ext>
                </a:extLst>
              </p:cNvPr>
              <p:cNvGrpSpPr/>
              <p:nvPr/>
            </p:nvGrpSpPr>
            <p:grpSpPr>
              <a:xfrm rot="5400000">
                <a:off x="-1419521" y="2826500"/>
                <a:ext cx="7083758" cy="1430757"/>
                <a:chOff x="-1" y="0"/>
                <a:chExt cx="7083758" cy="615406"/>
              </a:xfrm>
              <a:grpFill/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9C913EC-8D54-481C-80DC-BA69F26B2996}"/>
                    </a:ext>
                  </a:extLst>
                </p:cNvPr>
                <p:cNvSpPr/>
                <p:nvPr/>
              </p:nvSpPr>
              <p:spPr>
                <a:xfrm rot="20873997">
                  <a:off x="3091543" y="0"/>
                  <a:ext cx="3992214" cy="590913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8291CA5-62CA-4813-8DD0-3606D00C1FD8}"/>
                    </a:ext>
                  </a:extLst>
                </p:cNvPr>
                <p:cNvSpPr/>
                <p:nvPr/>
              </p:nvSpPr>
              <p:spPr>
                <a:xfrm rot="11470751">
                  <a:off x="-1" y="24493"/>
                  <a:ext cx="3992214" cy="590913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76874E5-0775-410E-B253-4C6199A82D31}"/>
                  </a:ext>
                </a:extLst>
              </p:cNvPr>
              <p:cNvGrpSpPr/>
              <p:nvPr/>
            </p:nvGrpSpPr>
            <p:grpSpPr>
              <a:xfrm rot="16200000">
                <a:off x="-2826501" y="2924473"/>
                <a:ext cx="7083757" cy="1430757"/>
                <a:chOff x="0" y="0"/>
                <a:chExt cx="7083757" cy="615406"/>
              </a:xfrm>
              <a:grpFill/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33B01D0-BD2C-49DE-A82D-8FD0870C6449}"/>
                    </a:ext>
                  </a:extLst>
                </p:cNvPr>
                <p:cNvSpPr/>
                <p:nvPr/>
              </p:nvSpPr>
              <p:spPr>
                <a:xfrm rot="20873997">
                  <a:off x="3091543" y="0"/>
                  <a:ext cx="3992214" cy="590913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404FEEF-334D-4684-9B4B-1AADF69217BE}"/>
                    </a:ext>
                  </a:extLst>
                </p:cNvPr>
                <p:cNvSpPr/>
                <p:nvPr/>
              </p:nvSpPr>
              <p:spPr>
                <a:xfrm rot="11470751">
                  <a:off x="0" y="24493"/>
                  <a:ext cx="3992214" cy="590913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297DE80-0C66-4201-A976-C7534E48E0AC}"/>
                </a:ext>
              </a:extLst>
            </p:cNvPr>
            <p:cNvSpPr/>
            <p:nvPr/>
          </p:nvSpPr>
          <p:spPr>
            <a:xfrm rot="20107813">
              <a:off x="2680849" y="0"/>
              <a:ext cx="342337" cy="2985407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32A003F-2CD6-4A0A-A78C-094F1C08E3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0000"/>
          <a:stretch/>
        </p:blipFill>
        <p:spPr>
          <a:xfrm>
            <a:off x="5189033" y="2793388"/>
            <a:ext cx="1793946" cy="14351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64D11F09-0A9C-4C44-B156-130AF6C07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9835" y="2793388"/>
            <a:ext cx="1601486" cy="1390079"/>
          </a:xfrm>
          <a:prstGeom prst="rect">
            <a:avLst/>
          </a:prstGeom>
        </p:spPr>
      </p:pic>
      <p:pic>
        <p:nvPicPr>
          <p:cNvPr id="24" name="Picture 23" descr="A bowl of oranges on a table&#10;&#10;Description automatically generated">
            <a:extLst>
              <a:ext uri="{FF2B5EF4-FFF2-40B4-BE49-F238E27FC236}">
                <a16:creationId xmlns:a16="http://schemas.microsoft.com/office/drawing/2014/main" id="{23C05C5B-1AC1-4756-9E3A-482E264874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7827" y="1216663"/>
            <a:ext cx="1993866" cy="1328725"/>
          </a:xfrm>
          <a:prstGeom prst="rect">
            <a:avLst/>
          </a:prstGeom>
        </p:spPr>
      </p:pic>
      <p:pic>
        <p:nvPicPr>
          <p:cNvPr id="27" name="Picture 26" descr="A view of a mountain&#10;&#10;Description automatically generated">
            <a:extLst>
              <a:ext uri="{FF2B5EF4-FFF2-40B4-BE49-F238E27FC236}">
                <a16:creationId xmlns:a16="http://schemas.microsoft.com/office/drawing/2014/main" id="{6447156A-2F65-45A2-BBAD-A2D8EA03286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7733"/>
          <a:stretch/>
        </p:blipFill>
        <p:spPr>
          <a:xfrm>
            <a:off x="7459835" y="1216663"/>
            <a:ext cx="1580730" cy="1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368CF0-6D19-4C2C-ADD8-D27E015D9E96}"/>
              </a:ext>
            </a:extLst>
          </p:cNvPr>
          <p:cNvSpPr/>
          <p:nvPr/>
        </p:nvSpPr>
        <p:spPr>
          <a:xfrm>
            <a:off x="-386443" y="394504"/>
            <a:ext cx="9916886" cy="61332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1232811" y="1275770"/>
            <a:ext cx="867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This story is adapted from an old Japanese folktale.</a:t>
            </a:r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52239C0-64F3-48BD-B724-22631D296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764" y="1888929"/>
            <a:ext cx="6570484" cy="401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DECC70D5-B6E6-4588-9FA3-85E0CCB7E7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0000"/>
          <a:stretch/>
        </p:blipFill>
        <p:spPr>
          <a:xfrm rot="21376800">
            <a:off x="-881804" y="3368161"/>
            <a:ext cx="3712327" cy="29698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57EFD8-746A-4FFD-96AD-25EEE83B9929}"/>
              </a:ext>
            </a:extLst>
          </p:cNvPr>
          <p:cNvCxnSpPr>
            <a:cxnSpLocks/>
          </p:cNvCxnSpPr>
          <p:nvPr/>
        </p:nvCxnSpPr>
        <p:spPr>
          <a:xfrm flipH="1" flipV="1">
            <a:off x="6979811" y="3807063"/>
            <a:ext cx="726006" cy="42530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red chair&#10;&#10;Description automatically generated">
            <a:extLst>
              <a:ext uri="{FF2B5EF4-FFF2-40B4-BE49-F238E27FC236}">
                <a16:creationId xmlns:a16="http://schemas.microsoft.com/office/drawing/2014/main" id="{C0E73290-D277-4AEB-A813-1E20A60AA2D9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6687" y="861237"/>
            <a:ext cx="2702758" cy="34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1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mountain&#10;&#10;Description automatically generated">
            <a:extLst>
              <a:ext uri="{FF2B5EF4-FFF2-40B4-BE49-F238E27FC236}">
                <a16:creationId xmlns:a16="http://schemas.microsoft.com/office/drawing/2014/main" id="{CDC19F0F-59E9-49D5-884F-84A292153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33"/>
          <a:stretch/>
        </p:blipFill>
        <p:spPr>
          <a:xfrm>
            <a:off x="4433569" y="1905081"/>
            <a:ext cx="4985876" cy="4003659"/>
          </a:xfrm>
          <a:prstGeom prst="rect">
            <a:avLst/>
          </a:prstGeom>
        </p:spPr>
      </p:pic>
      <p:sp>
        <p:nvSpPr>
          <p:cNvPr id="12" name="Freeform 23">
            <a:extLst>
              <a:ext uri="{FF2B5EF4-FFF2-40B4-BE49-F238E27FC236}">
                <a16:creationId xmlns:a16="http://schemas.microsoft.com/office/drawing/2014/main" id="{398611E8-E0DA-4036-8A36-BC62FC9EB14E}"/>
              </a:ext>
            </a:extLst>
          </p:cNvPr>
          <p:cNvSpPr/>
          <p:nvPr/>
        </p:nvSpPr>
        <p:spPr>
          <a:xfrm>
            <a:off x="-1000" y="67077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359902" y="2241647"/>
            <a:ext cx="37127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There once was a poor young man named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who worked very hard as a farm labourer.  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One day, the weather was boiling hot and he was so tired after work that he stumbled as he walked down the steep path back to his home.</a:t>
            </a:r>
          </a:p>
        </p:txBody>
      </p:sp>
    </p:spTree>
    <p:extLst>
      <p:ext uri="{BB962C8B-B14F-4D97-AF65-F5344CB8AC3E}">
        <p14:creationId xmlns:p14="http://schemas.microsoft.com/office/powerpoint/2010/main" val="224878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insect on a flower&#10;&#10;Description automatically generated">
            <a:extLst>
              <a:ext uri="{FF2B5EF4-FFF2-40B4-BE49-F238E27FC236}">
                <a16:creationId xmlns:a16="http://schemas.microsoft.com/office/drawing/2014/main" id="{DBCC260C-BBD7-4E3F-82A5-DFE8BDAB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5764">
            <a:off x="4250435" y="1859314"/>
            <a:ext cx="5663330" cy="4092641"/>
          </a:xfrm>
          <a:prstGeom prst="rect">
            <a:avLst/>
          </a:prstGeom>
        </p:spPr>
      </p:pic>
      <p:sp>
        <p:nvSpPr>
          <p:cNvPr id="9" name="Freeform 23">
            <a:extLst>
              <a:ext uri="{FF2B5EF4-FFF2-40B4-BE49-F238E27FC236}">
                <a16:creationId xmlns:a16="http://schemas.microsoft.com/office/drawing/2014/main" id="{67CB05E5-A502-4385-BBD4-0E4C156BB59A}"/>
              </a:ext>
            </a:extLst>
          </p:cNvPr>
          <p:cNvSpPr/>
          <p:nvPr/>
        </p:nvSpPr>
        <p:spPr>
          <a:xfrm>
            <a:off x="-1000" y="67077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76021" y="2377860"/>
            <a:ext cx="3867866" cy="304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As he picked himself up,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noticed that he had pulled up a blade of grass.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Perched on the end of the grass was the most beautiful shimmering dragonfly.  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He shook the grass, expecting the insect to fly away – but it clung to the blade, and didn’t move.</a:t>
            </a:r>
            <a:endParaRPr lang="en-GB" alt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0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hand&#10;&#10;Description automatically generated">
            <a:extLst>
              <a:ext uri="{FF2B5EF4-FFF2-40B4-BE49-F238E27FC236}">
                <a16:creationId xmlns:a16="http://schemas.microsoft.com/office/drawing/2014/main" id="{C47B23E3-8555-440E-9632-7688D6B4C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12" y="758153"/>
            <a:ext cx="4794747" cy="6392996"/>
          </a:xfrm>
          <a:prstGeom prst="rect">
            <a:avLst/>
          </a:prstGeom>
        </p:spPr>
      </p:pic>
      <p:sp>
        <p:nvSpPr>
          <p:cNvPr id="9" name="Freeform 23">
            <a:extLst>
              <a:ext uri="{FF2B5EF4-FFF2-40B4-BE49-F238E27FC236}">
                <a16:creationId xmlns:a16="http://schemas.microsoft.com/office/drawing/2014/main" id="{67CB05E5-A502-4385-BBD4-0E4C156BB59A}"/>
              </a:ext>
            </a:extLst>
          </p:cNvPr>
          <p:cNvSpPr/>
          <p:nvPr/>
        </p:nvSpPr>
        <p:spPr>
          <a:xfrm>
            <a:off x="-1000" y="67077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75445" y="1974618"/>
            <a:ext cx="3818090" cy="398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As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watched the dragonfly, a mother and her small son walked past.</a:t>
            </a:r>
          </a:p>
          <a:p>
            <a:pPr>
              <a:lnSpc>
                <a:spcPct val="90000"/>
              </a:lnSpc>
            </a:pPr>
            <a:endParaRPr lang="en-GB" altLang="en-US" sz="105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‘Mummy, mummy!’, cried out the little boy, ‘Please can I look at the beautiful shiny fly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105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Without stopping to think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said, ‘Of course you can!’ and he gently handed the blade of grass to the little boy on which the dragonfly sat.</a:t>
            </a:r>
          </a:p>
        </p:txBody>
      </p:sp>
      <p:pic>
        <p:nvPicPr>
          <p:cNvPr id="11" name="Picture 10" descr="A insect on a flower&#10;&#10;Description automatically generated">
            <a:extLst>
              <a:ext uri="{FF2B5EF4-FFF2-40B4-BE49-F238E27FC236}">
                <a16:creationId xmlns:a16="http://schemas.microsoft.com/office/drawing/2014/main" id="{490A1556-5CE8-4BA9-8F21-4CCC22AB4B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70" b="89946" l="9375" r="90000">
                        <a14:foregroundMark x1="17500" y1="29838" x2="17500" y2="29838"/>
                        <a14:foregroundMark x1="9375" y1="24757" x2="36406" y2="34919"/>
                        <a14:foregroundMark x1="36406" y1="34919" x2="38047" y2="38919"/>
                        <a14:foregroundMark x1="37734" y1="41189" x2="17188" y2="34162"/>
                        <a14:foregroundMark x1="17188" y1="34162" x2="15859" y2="33081"/>
                        <a14:foregroundMark x1="55000" y1="36757" x2="63750" y2="26378"/>
                        <a14:foregroundMark x1="63750" y1="26378" x2="67656" y2="6270"/>
                        <a14:foregroundMark x1="51328" y1="54703" x2="71006" y2="47948"/>
                        <a14:foregroundMark x1="78283" y1="37878" x2="76016" y2="32649"/>
                        <a14:foregroundMark x1="21172" y1="47243" x2="30312" y2="49189"/>
                        <a14:foregroundMark x1="30312" y1="49189" x2="32188" y2="49081"/>
                        <a14:foregroundMark x1="27266" y1="30054" x2="19063" y2="24973"/>
                        <a14:foregroundMark x1="19063" y1="24973" x2="18828" y2="24973"/>
                        <a14:foregroundMark x1="30547" y1="47676" x2="31426" y2="47399"/>
                        <a14:foregroundMark x1="28977" y1="47073" x2="16641" y2="47459"/>
                        <a14:foregroundMark x1="53203" y1="39459" x2="59766" y2="31784"/>
                        <a14:foregroundMark x1="59766" y1="31784" x2="59922" y2="31676"/>
                        <a14:foregroundMark x1="68672" y1="48432" x2="70781" y2="46811"/>
                        <a14:foregroundMark x1="69844" y1="47784" x2="69844" y2="47784"/>
                        <a14:foregroundMark x1="69766" y1="48000" x2="69766" y2="48000"/>
                        <a14:foregroundMark x1="69766" y1="48000" x2="71563" y2="46811"/>
                        <a14:foregroundMark x1="71563" y1="46811" x2="68750" y2="51027"/>
                        <a14:backgroundMark x1="15703" y1="41081" x2="24531" y2="43784"/>
                        <a14:backgroundMark x1="24531" y1="43784" x2="32969" y2="43459"/>
                        <a14:backgroundMark x1="29688" y1="45514" x2="34531" y2="45405"/>
                        <a14:backgroundMark x1="36250" y1="45514" x2="38125" y2="45622"/>
                        <a14:backgroundMark x1="71641" y1="25189" x2="60234" y2="38162"/>
                        <a14:backgroundMark x1="58906" y1="38595" x2="56172" y2="40000"/>
                        <a14:backgroundMark x1="54922" y1="19027" x2="55547" y2="8649"/>
                        <a14:backgroundMark x1="23359" y1="66919" x2="32031" y2="69297"/>
                        <a14:backgroundMark x1="32031" y1="69297" x2="34453" y2="77081"/>
                        <a14:backgroundMark x1="38594" y1="66811" x2="40156" y2="75243"/>
                        <a14:backgroundMark x1="49844" y1="82162" x2="50156" y2="84757"/>
                        <a14:backgroundMark x1="73906" y1="43892" x2="73906" y2="43892"/>
                        <a14:backgroundMark x1="71586" y1="46835" x2="78906" y2="41405"/>
                        <a14:backgroundMark x1="78906" y1="41405" x2="79844" y2="41189"/>
                        <a14:backgroundMark x1="76094" y1="40973" x2="79766" y2="38378"/>
                      </a14:backgroundRemoval>
                    </a14:imgEffect>
                  </a14:imgLayer>
                </a14:imgProps>
              </a:ext>
            </a:extLst>
          </a:blip>
          <a:srcRect l="674" t="4211" r="-674" b="-1917"/>
          <a:stretch/>
        </p:blipFill>
        <p:spPr>
          <a:xfrm>
            <a:off x="4682665" y="2073350"/>
            <a:ext cx="4376275" cy="41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3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oranges on a table&#10;&#10;Description automatically generated">
            <a:extLst>
              <a:ext uri="{FF2B5EF4-FFF2-40B4-BE49-F238E27FC236}">
                <a16:creationId xmlns:a16="http://schemas.microsoft.com/office/drawing/2014/main" id="{4297800B-9900-4871-9167-F945E630C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2608">
            <a:off x="4272646" y="1967039"/>
            <a:ext cx="5497673" cy="3663684"/>
          </a:xfrm>
          <a:prstGeom prst="rect">
            <a:avLst/>
          </a:prstGeom>
        </p:spPr>
      </p:pic>
      <p:sp>
        <p:nvSpPr>
          <p:cNvPr id="9" name="Freeform 23">
            <a:extLst>
              <a:ext uri="{FF2B5EF4-FFF2-40B4-BE49-F238E27FC236}">
                <a16:creationId xmlns:a16="http://schemas.microsoft.com/office/drawing/2014/main" id="{67CB05E5-A502-4385-BBD4-0E4C156BB59A}"/>
              </a:ext>
            </a:extLst>
          </p:cNvPr>
          <p:cNvSpPr/>
          <p:nvPr/>
        </p:nvSpPr>
        <p:spPr>
          <a:xfrm>
            <a:off x="-1000" y="67077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359371" y="1744781"/>
            <a:ext cx="38180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>
                <a:latin typeface="Century Gothic" panose="020B0502020202020204" pitchFamily="34" charset="0"/>
              </a:rPr>
              <a:t>‘That’s so kind of you!’ exclaimed the little boy’s mother. ‘Here, take these in exchange.’</a:t>
            </a:r>
          </a:p>
          <a:p>
            <a:endParaRPr lang="en-GB" altLang="en-US" sz="2000" dirty="0">
              <a:latin typeface="Century Gothic" panose="020B0502020202020204" pitchFamily="34" charset="0"/>
            </a:endParaRPr>
          </a:p>
          <a:p>
            <a:r>
              <a:rPr lang="en-GB" altLang="en-US" sz="2000" dirty="0">
                <a:latin typeface="Century Gothic" panose="020B0502020202020204" pitchFamily="34" charset="0"/>
              </a:rPr>
              <a:t>She handed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some juicy, ripe oranges which she had just bought in the market.</a:t>
            </a:r>
          </a:p>
          <a:p>
            <a:endParaRPr lang="en-GB" altLang="en-US" sz="2000" dirty="0">
              <a:latin typeface="Century Gothic" panose="020B0502020202020204" pitchFamily="34" charset="0"/>
            </a:endParaRPr>
          </a:p>
          <a:p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thanked her for her kind gift, and carried on his way.</a:t>
            </a:r>
          </a:p>
          <a:p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4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3">
            <a:extLst>
              <a:ext uri="{FF2B5EF4-FFF2-40B4-BE49-F238E27FC236}">
                <a16:creationId xmlns:a16="http://schemas.microsoft.com/office/drawing/2014/main" id="{67CB05E5-A502-4385-BBD4-0E4C156BB59A}"/>
              </a:ext>
            </a:extLst>
          </p:cNvPr>
          <p:cNvSpPr/>
          <p:nvPr/>
        </p:nvSpPr>
        <p:spPr>
          <a:xfrm>
            <a:off x="-1000" y="67077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79978" y="2236352"/>
            <a:ext cx="3818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Before long he passed a merchant staggering up the hill in the opposite direction. 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He was weighed down by his heavy cart which was filled with expensive silk cloth.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‘You look as if you could do with something to refresh you.’ said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, ‘Here, have as many oranges as you like’.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transport, bicycle&#10;&#10;Description automatically generated">
            <a:extLst>
              <a:ext uri="{FF2B5EF4-FFF2-40B4-BE49-F238E27FC236}">
                <a16:creationId xmlns:a16="http://schemas.microsoft.com/office/drawing/2014/main" id="{B3A9D68D-72CB-4A27-9640-EAE0CC63A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289" y="2483002"/>
            <a:ext cx="6737288" cy="34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8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4FB0BA0D-7DCE-42E5-9747-579A192D6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8361">
            <a:off x="4443024" y="1811999"/>
            <a:ext cx="4782880" cy="4151505"/>
          </a:xfrm>
          <a:prstGeom prst="rect">
            <a:avLst/>
          </a:prstGeom>
        </p:spPr>
      </p:pic>
      <p:sp>
        <p:nvSpPr>
          <p:cNvPr id="9" name="Freeform 23">
            <a:extLst>
              <a:ext uri="{FF2B5EF4-FFF2-40B4-BE49-F238E27FC236}">
                <a16:creationId xmlns:a16="http://schemas.microsoft.com/office/drawing/2014/main" id="{67CB05E5-A502-4385-BBD4-0E4C156BB59A}"/>
              </a:ext>
            </a:extLst>
          </p:cNvPr>
          <p:cNvSpPr/>
          <p:nvPr/>
        </p:nvSpPr>
        <p:spPr>
          <a:xfrm>
            <a:off x="-1000" y="67077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275445" y="1513808"/>
            <a:ext cx="38180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The merchant was very grateful to rest and enjoy a juicy orange.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‘How very kind of you’, said the merchant. ‘I would like to repay your generosity with one of my best pieces of cloth.’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accepted the gift with thanks and continued on with the magnificent piece of embroidered silk slung over his shoulder.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1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3">
            <a:extLst>
              <a:ext uri="{FF2B5EF4-FFF2-40B4-BE49-F238E27FC236}">
                <a16:creationId xmlns:a16="http://schemas.microsoft.com/office/drawing/2014/main" id="{0B085DA7-AA5E-4E84-9B48-C3BB2AF166A3}"/>
              </a:ext>
            </a:extLst>
          </p:cNvPr>
          <p:cNvSpPr/>
          <p:nvPr/>
        </p:nvSpPr>
        <p:spPr>
          <a:xfrm>
            <a:off x="-1000" y="67077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FD4F-920F-4B59-810A-153291D01D99}"/>
              </a:ext>
            </a:extLst>
          </p:cNvPr>
          <p:cNvSpPr txBox="1"/>
          <p:nvPr/>
        </p:nvSpPr>
        <p:spPr>
          <a:xfrm>
            <a:off x="158033" y="2103147"/>
            <a:ext cx="4126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Suddenly the ground began to tremble beneath his feet and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heard the clatter of wheels, and the clip-clop of horses’ hooves. 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A magnificent carriage drove up and stopped in front of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Century Gothic" panose="020B0502020202020204" pitchFamily="34" charset="0"/>
              </a:rPr>
              <a:t>A guard jumped down from the carriage and ordered </a:t>
            </a:r>
            <a:r>
              <a:rPr lang="en-GB" altLang="en-US" sz="2000" dirty="0" err="1">
                <a:latin typeface="Century Gothic" panose="020B0502020202020204" pitchFamily="34" charset="0"/>
              </a:rPr>
              <a:t>Shobei</a:t>
            </a:r>
            <a:r>
              <a:rPr lang="en-GB" altLang="en-US" sz="2000" dirty="0">
                <a:latin typeface="Century Gothic" panose="020B0502020202020204" pitchFamily="34" charset="0"/>
              </a:rPr>
              <a:t> to come to closer.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987EB57-67E8-4188-9721-894A0FBF1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981" y="2190307"/>
            <a:ext cx="4247087" cy="35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8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3213</TotalTime>
  <Words>876</Words>
  <Application>Microsoft Office PowerPoint</Application>
  <PresentationFormat>On-screen Show (4:3)</PresentationFormat>
  <Paragraphs>129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Comic Sans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gibas</dc:creator>
  <cp:lastModifiedBy>Staff</cp:lastModifiedBy>
  <cp:revision>381</cp:revision>
  <cp:lastPrinted>2018-09-20T12:41:43Z</cp:lastPrinted>
  <dcterms:created xsi:type="dcterms:W3CDTF">2018-05-08T12:54:30Z</dcterms:created>
  <dcterms:modified xsi:type="dcterms:W3CDTF">2020-06-02T09:48:19Z</dcterms:modified>
</cp:coreProperties>
</file>